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0.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678" r:id="rId2"/>
  </p:sldMasterIdLst>
  <p:notesMasterIdLst>
    <p:notesMasterId r:id="rId33"/>
  </p:notesMasterIdLst>
  <p:sldIdLst>
    <p:sldId id="278" r:id="rId3"/>
    <p:sldId id="258" r:id="rId4"/>
    <p:sldId id="315" r:id="rId5"/>
    <p:sldId id="322" r:id="rId6"/>
    <p:sldId id="319" r:id="rId7"/>
    <p:sldId id="302" r:id="rId8"/>
    <p:sldId id="308" r:id="rId9"/>
    <p:sldId id="261" r:id="rId10"/>
    <p:sldId id="262" r:id="rId11"/>
    <p:sldId id="263" r:id="rId12"/>
    <p:sldId id="274" r:id="rId13"/>
    <p:sldId id="313" r:id="rId14"/>
    <p:sldId id="264" r:id="rId15"/>
    <p:sldId id="265" r:id="rId16"/>
    <p:sldId id="266" r:id="rId17"/>
    <p:sldId id="267" r:id="rId18"/>
    <p:sldId id="270" r:id="rId19"/>
    <p:sldId id="271" r:id="rId20"/>
    <p:sldId id="272" r:id="rId21"/>
    <p:sldId id="273" r:id="rId22"/>
    <p:sldId id="269" r:id="rId23"/>
    <p:sldId id="268" r:id="rId24"/>
    <p:sldId id="316" r:id="rId25"/>
    <p:sldId id="327" r:id="rId26"/>
    <p:sldId id="328" r:id="rId27"/>
    <p:sldId id="329" r:id="rId28"/>
    <p:sldId id="326" r:id="rId29"/>
    <p:sldId id="325" r:id="rId30"/>
    <p:sldId id="324" r:id="rId31"/>
    <p:sldId id="275" r:id="rId3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ver, Donald" initials="CD" lastIdx="4" clrIdx="0">
    <p:extLst>
      <p:ext uri="{19B8F6BF-5375-455C-9EA6-DF929625EA0E}">
        <p15:presenceInfo xmlns:p15="http://schemas.microsoft.com/office/powerpoint/2012/main" userId="S::collivr@uky.edu::6e5486cd-c2e4-4287-b54a-06d4248ebd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1AB6B-8226-4FD8-B6DC-E16B014EC692}" v="79" dt="2021-11-03T17:20:27.9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3497" autoAdjust="0"/>
  </p:normalViewPr>
  <p:slideViewPr>
    <p:cSldViewPr snapToGrid="0">
      <p:cViewPr varScale="1">
        <p:scale>
          <a:sx n="107" d="100"/>
          <a:sy n="107" d="100"/>
        </p:scale>
        <p:origin x="138" y="120"/>
      </p:cViewPr>
      <p:guideLst>
        <p:guide orient="horz" pos="2880"/>
        <p:guide pos="216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Phoenix" userId="f40e3cb61a41025b" providerId="LiveId" clId="{B6E98E53-E0B1-465A-B30D-5833EFA55086}"/>
    <pc:docChg chg="modSld">
      <pc:chgData name="Thomas Phoenix" userId="f40e3cb61a41025b" providerId="LiveId" clId="{B6E98E53-E0B1-465A-B30D-5833EFA55086}" dt="2021-08-13T19:55:53.045" v="35" actId="20577"/>
      <pc:docMkLst>
        <pc:docMk/>
      </pc:docMkLst>
      <pc:sldChg chg="modSp mod">
        <pc:chgData name="Thomas Phoenix" userId="f40e3cb61a41025b" providerId="LiveId" clId="{B6E98E53-E0B1-465A-B30D-5833EFA55086}" dt="2021-08-13T19:55:53.045" v="35" actId="20577"/>
        <pc:sldMkLst>
          <pc:docMk/>
          <pc:sldMk cId="0" sldId="258"/>
        </pc:sldMkLst>
        <pc:spChg chg="mod">
          <ac:chgData name="Thomas Phoenix" userId="f40e3cb61a41025b" providerId="LiveId" clId="{B6E98E53-E0B1-465A-B30D-5833EFA55086}" dt="2021-08-13T19:55:53.045" v="35" actId="20577"/>
          <ac:spMkLst>
            <pc:docMk/>
            <pc:sldMk cId="0" sldId="258"/>
            <ac:spMk id="3" creationId="{00000000-0000-0000-0000-000000000000}"/>
          </ac:spMkLst>
        </pc:spChg>
      </pc:sldChg>
    </pc:docChg>
  </pc:docChgLst>
  <pc:docChgLst>
    <pc:chgData name="Thomas Phoenix" userId="f40e3cb61a41025b" providerId="LiveId" clId="{4EC1AB6B-8226-4FD8-B6DC-E16B014EC692}"/>
    <pc:docChg chg="custSel modSld sldOrd modMainMaster">
      <pc:chgData name="Thomas Phoenix" userId="f40e3cb61a41025b" providerId="LiveId" clId="{4EC1AB6B-8226-4FD8-B6DC-E16B014EC692}" dt="2021-11-15T19:25:04.055" v="162" actId="1076"/>
      <pc:docMkLst>
        <pc:docMk/>
      </pc:docMkLst>
      <pc:sldChg chg="modNotesTx">
        <pc:chgData name="Thomas Phoenix" userId="f40e3cb61a41025b" providerId="LiveId" clId="{4EC1AB6B-8226-4FD8-B6DC-E16B014EC692}" dt="2021-11-03T17:21:31.271" v="120" actId="6549"/>
        <pc:sldMkLst>
          <pc:docMk/>
          <pc:sldMk cId="0" sldId="258"/>
        </pc:sldMkLst>
      </pc:sldChg>
      <pc:sldChg chg="modSp mod modNotesTx">
        <pc:chgData name="Thomas Phoenix" userId="f40e3cb61a41025b" providerId="LiveId" clId="{4EC1AB6B-8226-4FD8-B6DC-E16B014EC692}" dt="2021-11-03T17:22:43.167" v="143" actId="20577"/>
        <pc:sldMkLst>
          <pc:docMk/>
          <pc:sldMk cId="0" sldId="262"/>
        </pc:sldMkLst>
        <pc:spChg chg="mod">
          <ac:chgData name="Thomas Phoenix" userId="f40e3cb61a41025b" providerId="LiveId" clId="{4EC1AB6B-8226-4FD8-B6DC-E16B014EC692}" dt="2021-11-03T17:22:35.303" v="140" actId="1076"/>
          <ac:spMkLst>
            <pc:docMk/>
            <pc:sldMk cId="0" sldId="262"/>
            <ac:spMk id="4" creationId="{4C56CF78-04F6-407E-94E0-3F7BA8757AD8}"/>
          </ac:spMkLst>
        </pc:spChg>
      </pc:sldChg>
      <pc:sldChg chg="modSp mod ord">
        <pc:chgData name="Thomas Phoenix" userId="f40e3cb61a41025b" providerId="LiveId" clId="{4EC1AB6B-8226-4FD8-B6DC-E16B014EC692}" dt="2021-11-15T19:24:18.447" v="152" actId="1076"/>
        <pc:sldMkLst>
          <pc:docMk/>
          <pc:sldMk cId="0" sldId="274"/>
        </pc:sldMkLst>
        <pc:spChg chg="mod">
          <ac:chgData name="Thomas Phoenix" userId="f40e3cb61a41025b" providerId="LiveId" clId="{4EC1AB6B-8226-4FD8-B6DC-E16B014EC692}" dt="2021-11-15T19:24:18.447" v="152" actId="1076"/>
          <ac:spMkLst>
            <pc:docMk/>
            <pc:sldMk cId="0" sldId="274"/>
            <ac:spMk id="4" creationId="{60467A46-F060-4F9B-8A65-B62ACA9DAEA5}"/>
          </ac:spMkLst>
        </pc:spChg>
      </pc:sldChg>
      <pc:sldChg chg="addSp delSp modSp mod setBg modNotesTx">
        <pc:chgData name="Thomas Phoenix" userId="f40e3cb61a41025b" providerId="LiveId" clId="{4EC1AB6B-8226-4FD8-B6DC-E16B014EC692}" dt="2021-11-03T17:21:25.930" v="119" actId="6549"/>
        <pc:sldMkLst>
          <pc:docMk/>
          <pc:sldMk cId="367353444" sldId="278"/>
        </pc:sldMkLst>
        <pc:spChg chg="add del mod">
          <ac:chgData name="Thomas Phoenix" userId="f40e3cb61a41025b" providerId="LiveId" clId="{4EC1AB6B-8226-4FD8-B6DC-E16B014EC692}" dt="2021-11-03T17:19:35.032" v="38" actId="478"/>
          <ac:spMkLst>
            <pc:docMk/>
            <pc:sldMk cId="367353444" sldId="278"/>
            <ac:spMk id="5" creationId="{0253F480-E6C2-4398-8423-F1B218F078E9}"/>
          </ac:spMkLst>
        </pc:spChg>
        <pc:spChg chg="del">
          <ac:chgData name="Thomas Phoenix" userId="f40e3cb61a41025b" providerId="LiveId" clId="{4EC1AB6B-8226-4FD8-B6DC-E16B014EC692}" dt="2021-11-03T17:19:20.735" v="37" actId="478"/>
          <ac:spMkLst>
            <pc:docMk/>
            <pc:sldMk cId="367353444" sldId="278"/>
            <ac:spMk id="11" creationId="{C23F62B1-271E-4D3F-84C5-83DC3D31971C}"/>
          </ac:spMkLst>
        </pc:spChg>
        <pc:spChg chg="mod">
          <ac:chgData name="Thomas Phoenix" userId="f40e3cb61a41025b" providerId="LiveId" clId="{4EC1AB6B-8226-4FD8-B6DC-E16B014EC692}" dt="2021-11-03T17:19:15.062" v="36" actId="6549"/>
          <ac:spMkLst>
            <pc:docMk/>
            <pc:sldMk cId="367353444" sldId="278"/>
            <ac:spMk id="13" creationId="{028B7748-6B42-4009-89F7-E63C2E6C21F5}"/>
          </ac:spMkLst>
        </pc:spChg>
      </pc:sldChg>
      <pc:sldChg chg="setBg modNotesTx">
        <pc:chgData name="Thomas Phoenix" userId="f40e3cb61a41025b" providerId="LiveId" clId="{4EC1AB6B-8226-4FD8-B6DC-E16B014EC692}" dt="2021-11-03T17:21:44.434" v="121" actId="6549"/>
        <pc:sldMkLst>
          <pc:docMk/>
          <pc:sldMk cId="2373001354" sldId="310"/>
        </pc:sldMkLst>
      </pc:sldChg>
      <pc:sldChg chg="modNotesTx">
        <pc:chgData name="Thomas Phoenix" userId="f40e3cb61a41025b" providerId="LiveId" clId="{4EC1AB6B-8226-4FD8-B6DC-E16B014EC692}" dt="2021-11-03T17:21:07.328" v="118" actId="6549"/>
        <pc:sldMkLst>
          <pc:docMk/>
          <pc:sldMk cId="1769531516" sldId="315"/>
        </pc:sldMkLst>
      </pc:sldChg>
      <pc:sldChg chg="modSp mod">
        <pc:chgData name="Thomas Phoenix" userId="f40e3cb61a41025b" providerId="LiveId" clId="{4EC1AB6B-8226-4FD8-B6DC-E16B014EC692}" dt="2021-11-15T19:25:04.055" v="162" actId="1076"/>
        <pc:sldMkLst>
          <pc:docMk/>
          <pc:sldMk cId="3883765025" sldId="316"/>
        </pc:sldMkLst>
        <pc:spChg chg="mod">
          <ac:chgData name="Thomas Phoenix" userId="f40e3cb61a41025b" providerId="LiveId" clId="{4EC1AB6B-8226-4FD8-B6DC-E16B014EC692}" dt="2021-11-15T19:25:04.055" v="162" actId="1076"/>
          <ac:spMkLst>
            <pc:docMk/>
            <pc:sldMk cId="3883765025" sldId="316"/>
            <ac:spMk id="4" creationId="{60467A46-F060-4F9B-8A65-B62ACA9DAEA5}"/>
          </ac:spMkLst>
        </pc:spChg>
      </pc:sldChg>
      <pc:sldChg chg="setBg modNotesTx">
        <pc:chgData name="Thomas Phoenix" userId="f40e3cb61a41025b" providerId="LiveId" clId="{4EC1AB6B-8226-4FD8-B6DC-E16B014EC692}" dt="2021-11-03T17:21:52.018" v="122" actId="6549"/>
        <pc:sldMkLst>
          <pc:docMk/>
          <pc:sldMk cId="4157719712" sldId="319"/>
        </pc:sldMkLst>
      </pc:sldChg>
      <pc:sldMasterChg chg="setBg modSldLayout">
        <pc:chgData name="Thomas Phoenix" userId="f40e3cb61a41025b" providerId="LiveId" clId="{4EC1AB6B-8226-4FD8-B6DC-E16B014EC692}" dt="2021-11-03T17:20:27.983" v="117"/>
        <pc:sldMasterMkLst>
          <pc:docMk/>
          <pc:sldMasterMk cId="0" sldId="2147483672"/>
        </pc:sldMasterMkLst>
        <pc:sldLayoutChg chg="setBg">
          <pc:chgData name="Thomas Phoenix" userId="f40e3cb61a41025b" providerId="LiveId" clId="{4EC1AB6B-8226-4FD8-B6DC-E16B014EC692}" dt="2021-11-03T17:20:27.983" v="117"/>
          <pc:sldLayoutMkLst>
            <pc:docMk/>
            <pc:sldMasterMk cId="0" sldId="2147483672"/>
            <pc:sldLayoutMk cId="0" sldId="2147483673"/>
          </pc:sldLayoutMkLst>
        </pc:sldLayoutChg>
        <pc:sldLayoutChg chg="setBg">
          <pc:chgData name="Thomas Phoenix" userId="f40e3cb61a41025b" providerId="LiveId" clId="{4EC1AB6B-8226-4FD8-B6DC-E16B014EC692}" dt="2021-11-03T17:20:27.983" v="117"/>
          <pc:sldLayoutMkLst>
            <pc:docMk/>
            <pc:sldMasterMk cId="0" sldId="2147483672"/>
            <pc:sldLayoutMk cId="0" sldId="2147483674"/>
          </pc:sldLayoutMkLst>
        </pc:sldLayoutChg>
        <pc:sldLayoutChg chg="setBg">
          <pc:chgData name="Thomas Phoenix" userId="f40e3cb61a41025b" providerId="LiveId" clId="{4EC1AB6B-8226-4FD8-B6DC-E16B014EC692}" dt="2021-11-03T17:20:27.983" v="117"/>
          <pc:sldLayoutMkLst>
            <pc:docMk/>
            <pc:sldMasterMk cId="0" sldId="2147483672"/>
            <pc:sldLayoutMk cId="0" sldId="2147483675"/>
          </pc:sldLayoutMkLst>
        </pc:sldLayoutChg>
        <pc:sldLayoutChg chg="setBg">
          <pc:chgData name="Thomas Phoenix" userId="f40e3cb61a41025b" providerId="LiveId" clId="{4EC1AB6B-8226-4FD8-B6DC-E16B014EC692}" dt="2021-11-03T17:20:27.983" v="117"/>
          <pc:sldLayoutMkLst>
            <pc:docMk/>
            <pc:sldMasterMk cId="0" sldId="2147483672"/>
            <pc:sldLayoutMk cId="0" sldId="2147483676"/>
          </pc:sldLayoutMkLst>
        </pc:sldLayoutChg>
        <pc:sldLayoutChg chg="setBg">
          <pc:chgData name="Thomas Phoenix" userId="f40e3cb61a41025b" providerId="LiveId" clId="{4EC1AB6B-8226-4FD8-B6DC-E16B014EC692}" dt="2021-11-03T17:20:27.983" v="117"/>
          <pc:sldLayoutMkLst>
            <pc:docMk/>
            <pc:sldMasterMk cId="0" sldId="2147483672"/>
            <pc:sldLayoutMk cId="0" sldId="2147483677"/>
          </pc:sldLayoutMkLst>
        </pc:sldLayoutChg>
      </pc:sldMasterChg>
      <pc:sldMasterChg chg="setBg modSldLayout">
        <pc:chgData name="Thomas Phoenix" userId="f40e3cb61a41025b" providerId="LiveId" clId="{4EC1AB6B-8226-4FD8-B6DC-E16B014EC692}" dt="2021-11-03T17:20:27.983" v="117"/>
        <pc:sldMasterMkLst>
          <pc:docMk/>
          <pc:sldMasterMk cId="878290426" sldId="2147483678"/>
        </pc:sldMasterMkLst>
        <pc:sldLayoutChg chg="setBg">
          <pc:chgData name="Thomas Phoenix" userId="f40e3cb61a41025b" providerId="LiveId" clId="{4EC1AB6B-8226-4FD8-B6DC-E16B014EC692}" dt="2021-11-03T17:20:27.983" v="117"/>
          <pc:sldLayoutMkLst>
            <pc:docMk/>
            <pc:sldMasterMk cId="878290426" sldId="2147483678"/>
            <pc:sldLayoutMk cId="4080588821" sldId="2147483650"/>
          </pc:sldLayoutMkLst>
        </pc:sldLayoutChg>
        <pc:sldLayoutChg chg="setBg">
          <pc:chgData name="Thomas Phoenix" userId="f40e3cb61a41025b" providerId="LiveId" clId="{4EC1AB6B-8226-4FD8-B6DC-E16B014EC692}" dt="2021-11-03T17:20:27.983" v="117"/>
          <pc:sldLayoutMkLst>
            <pc:docMk/>
            <pc:sldMasterMk cId="878290426" sldId="2147483678"/>
            <pc:sldLayoutMk cId="4276553924" sldId="2147483652"/>
          </pc:sldLayoutMkLst>
        </pc:sldLayoutChg>
        <pc:sldLayoutChg chg="setBg">
          <pc:chgData name="Thomas Phoenix" userId="f40e3cb61a41025b" providerId="LiveId" clId="{4EC1AB6B-8226-4FD8-B6DC-E16B014EC692}" dt="2021-11-03T17:20:27.983" v="117"/>
          <pc:sldLayoutMkLst>
            <pc:docMk/>
            <pc:sldMasterMk cId="878290426" sldId="2147483678"/>
            <pc:sldLayoutMk cId="4007884708" sldId="2147483653"/>
          </pc:sldLayoutMkLst>
        </pc:sldLayoutChg>
        <pc:sldLayoutChg chg="setBg">
          <pc:chgData name="Thomas Phoenix" userId="f40e3cb61a41025b" providerId="LiveId" clId="{4EC1AB6B-8226-4FD8-B6DC-E16B014EC692}" dt="2021-11-03T17:20:27.983" v="117"/>
          <pc:sldLayoutMkLst>
            <pc:docMk/>
            <pc:sldMasterMk cId="878290426" sldId="2147483678"/>
            <pc:sldLayoutMk cId="450675987" sldId="2147483654"/>
          </pc:sldLayoutMkLst>
        </pc:sldLayoutChg>
        <pc:sldLayoutChg chg="setBg">
          <pc:chgData name="Thomas Phoenix" userId="f40e3cb61a41025b" providerId="LiveId" clId="{4EC1AB6B-8226-4FD8-B6DC-E16B014EC692}" dt="2021-11-03T17:20:27.983" v="117"/>
          <pc:sldLayoutMkLst>
            <pc:docMk/>
            <pc:sldMasterMk cId="878290426" sldId="2147483678"/>
            <pc:sldLayoutMk cId="1635339851" sldId="2147483656"/>
          </pc:sldLayoutMkLst>
        </pc:sldLayoutChg>
        <pc:sldLayoutChg chg="setBg">
          <pc:chgData name="Thomas Phoenix" userId="f40e3cb61a41025b" providerId="LiveId" clId="{4EC1AB6B-8226-4FD8-B6DC-E16B014EC692}" dt="2021-11-03T17:20:27.983" v="117"/>
          <pc:sldLayoutMkLst>
            <pc:docMk/>
            <pc:sldMasterMk cId="878290426" sldId="2147483678"/>
            <pc:sldLayoutMk cId="1900054766" sldId="2147483657"/>
          </pc:sldLayoutMkLst>
        </pc:sldLayoutChg>
        <pc:sldLayoutChg chg="setBg">
          <pc:chgData name="Thomas Phoenix" userId="f40e3cb61a41025b" providerId="LiveId" clId="{4EC1AB6B-8226-4FD8-B6DC-E16B014EC692}" dt="2021-11-03T17:20:27.983" v="117"/>
          <pc:sldLayoutMkLst>
            <pc:docMk/>
            <pc:sldMasterMk cId="878290426" sldId="2147483678"/>
            <pc:sldLayoutMk cId="4233109777" sldId="2147483658"/>
          </pc:sldLayoutMkLst>
        </pc:sldLayoutChg>
        <pc:sldLayoutChg chg="setBg">
          <pc:chgData name="Thomas Phoenix" userId="f40e3cb61a41025b" providerId="LiveId" clId="{4EC1AB6B-8226-4FD8-B6DC-E16B014EC692}" dt="2021-11-03T17:20:27.983" v="117"/>
          <pc:sldLayoutMkLst>
            <pc:docMk/>
            <pc:sldMasterMk cId="878290426" sldId="2147483678"/>
            <pc:sldLayoutMk cId="3449747153" sldId="2147483659"/>
          </pc:sldLayoutMkLst>
        </pc:sldLayoutChg>
        <pc:sldLayoutChg chg="setBg">
          <pc:chgData name="Thomas Phoenix" userId="f40e3cb61a41025b" providerId="LiveId" clId="{4EC1AB6B-8226-4FD8-B6DC-E16B014EC692}" dt="2021-11-03T17:20:27.983" v="117"/>
          <pc:sldLayoutMkLst>
            <pc:docMk/>
            <pc:sldMasterMk cId="878290426" sldId="2147483678"/>
            <pc:sldLayoutMk cId="1160072152" sldId="2147483661"/>
          </pc:sldLayoutMkLst>
        </pc:sldLayoutChg>
        <pc:sldLayoutChg chg="setBg">
          <pc:chgData name="Thomas Phoenix" userId="f40e3cb61a41025b" providerId="LiveId" clId="{4EC1AB6B-8226-4FD8-B6DC-E16B014EC692}" dt="2021-11-03T17:20:27.983" v="117"/>
          <pc:sldLayoutMkLst>
            <pc:docMk/>
            <pc:sldMasterMk cId="878290426" sldId="2147483678"/>
            <pc:sldLayoutMk cId="3555785356" sldId="2147483665"/>
          </pc:sldLayoutMkLst>
        </pc:sldLayoutChg>
        <pc:sldLayoutChg chg="setBg">
          <pc:chgData name="Thomas Phoenix" userId="f40e3cb61a41025b" providerId="LiveId" clId="{4EC1AB6B-8226-4FD8-B6DC-E16B014EC692}" dt="2021-11-03T17:20:27.983" v="117"/>
          <pc:sldLayoutMkLst>
            <pc:docMk/>
            <pc:sldMasterMk cId="878290426" sldId="2147483678"/>
            <pc:sldLayoutMk cId="3757601179" sldId="2147483667"/>
          </pc:sldLayoutMkLst>
        </pc:sldLayoutChg>
        <pc:sldLayoutChg chg="setBg">
          <pc:chgData name="Thomas Phoenix" userId="f40e3cb61a41025b" providerId="LiveId" clId="{4EC1AB6B-8226-4FD8-B6DC-E16B014EC692}" dt="2021-11-03T17:20:27.983" v="117"/>
          <pc:sldLayoutMkLst>
            <pc:docMk/>
            <pc:sldMasterMk cId="878290426" sldId="2147483678"/>
            <pc:sldLayoutMk cId="336686607" sldId="2147483679"/>
          </pc:sldLayoutMkLst>
        </pc:sldLayoutChg>
        <pc:sldLayoutChg chg="setBg">
          <pc:chgData name="Thomas Phoenix" userId="f40e3cb61a41025b" providerId="LiveId" clId="{4EC1AB6B-8226-4FD8-B6DC-E16B014EC692}" dt="2021-11-03T17:20:27.983" v="117"/>
          <pc:sldLayoutMkLst>
            <pc:docMk/>
            <pc:sldMasterMk cId="878290426" sldId="2147483678"/>
            <pc:sldLayoutMk cId="1154260787" sldId="2147483680"/>
          </pc:sldLayoutMkLst>
        </pc:sldLayoutChg>
        <pc:sldLayoutChg chg="setBg">
          <pc:chgData name="Thomas Phoenix" userId="f40e3cb61a41025b" providerId="LiveId" clId="{4EC1AB6B-8226-4FD8-B6DC-E16B014EC692}" dt="2021-11-03T17:20:27.983" v="117"/>
          <pc:sldLayoutMkLst>
            <pc:docMk/>
            <pc:sldMasterMk cId="878290426" sldId="2147483678"/>
            <pc:sldLayoutMk cId="2982006740" sldId="2147483681"/>
          </pc:sldLayoutMkLst>
        </pc:sldLayoutChg>
        <pc:sldLayoutChg chg="setBg">
          <pc:chgData name="Thomas Phoenix" userId="f40e3cb61a41025b" providerId="LiveId" clId="{4EC1AB6B-8226-4FD8-B6DC-E16B014EC692}" dt="2021-11-03T17:20:27.983" v="117"/>
          <pc:sldLayoutMkLst>
            <pc:docMk/>
            <pc:sldMasterMk cId="878290426" sldId="2147483678"/>
            <pc:sldLayoutMk cId="3392032735" sldId="2147483682"/>
          </pc:sldLayoutMkLst>
        </pc:sldLayoutChg>
        <pc:sldLayoutChg chg="setBg">
          <pc:chgData name="Thomas Phoenix" userId="f40e3cb61a41025b" providerId="LiveId" clId="{4EC1AB6B-8226-4FD8-B6DC-E16B014EC692}" dt="2021-11-03T17:20:27.983" v="117"/>
          <pc:sldLayoutMkLst>
            <pc:docMk/>
            <pc:sldMasterMk cId="878290426" sldId="2147483678"/>
            <pc:sldLayoutMk cId="3612724030" sldId="2147483683"/>
          </pc:sldLayoutMkLst>
        </pc:sldLayoutChg>
        <pc:sldLayoutChg chg="setBg">
          <pc:chgData name="Thomas Phoenix" userId="f40e3cb61a41025b" providerId="LiveId" clId="{4EC1AB6B-8226-4FD8-B6DC-E16B014EC692}" dt="2021-11-03T17:20:27.983" v="117"/>
          <pc:sldLayoutMkLst>
            <pc:docMk/>
            <pc:sldMasterMk cId="878290426" sldId="2147483678"/>
            <pc:sldLayoutMk cId="1313014193" sldId="2147483684"/>
          </pc:sldLayoutMkLst>
        </pc:sldLayoutChg>
        <pc:sldLayoutChg chg="setBg">
          <pc:chgData name="Thomas Phoenix" userId="f40e3cb61a41025b" providerId="LiveId" clId="{4EC1AB6B-8226-4FD8-B6DC-E16B014EC692}" dt="2021-11-03T17:20:27.983" v="117"/>
          <pc:sldLayoutMkLst>
            <pc:docMk/>
            <pc:sldMasterMk cId="878290426" sldId="2147483678"/>
            <pc:sldLayoutMk cId="2150121799" sldId="2147483685"/>
          </pc:sldLayoutMkLst>
        </pc:sldLayoutChg>
        <pc:sldLayoutChg chg="setBg">
          <pc:chgData name="Thomas Phoenix" userId="f40e3cb61a41025b" providerId="LiveId" clId="{4EC1AB6B-8226-4FD8-B6DC-E16B014EC692}" dt="2021-11-03T17:20:27.983" v="117"/>
          <pc:sldLayoutMkLst>
            <pc:docMk/>
            <pc:sldMasterMk cId="878290426" sldId="2147483678"/>
            <pc:sldLayoutMk cId="2594792485" sldId="2147483686"/>
          </pc:sldLayoutMkLst>
        </pc:sldLayoutChg>
        <pc:sldLayoutChg chg="setBg">
          <pc:chgData name="Thomas Phoenix" userId="f40e3cb61a41025b" providerId="LiveId" clId="{4EC1AB6B-8226-4FD8-B6DC-E16B014EC692}" dt="2021-11-03T17:20:27.983" v="117"/>
          <pc:sldLayoutMkLst>
            <pc:docMk/>
            <pc:sldMasterMk cId="878290426" sldId="2147483678"/>
            <pc:sldLayoutMk cId="1459850554" sldId="2147483687"/>
          </pc:sldLayoutMkLst>
        </pc:sldLayoutChg>
        <pc:sldLayoutChg chg="setBg">
          <pc:chgData name="Thomas Phoenix" userId="f40e3cb61a41025b" providerId="LiveId" clId="{4EC1AB6B-8226-4FD8-B6DC-E16B014EC692}" dt="2021-11-03T17:20:27.983" v="117"/>
          <pc:sldLayoutMkLst>
            <pc:docMk/>
            <pc:sldMasterMk cId="878290426" sldId="2147483678"/>
            <pc:sldLayoutMk cId="298513429" sldId="2147483688"/>
          </pc:sldLayoutMkLst>
        </pc:sldLayoutChg>
        <pc:sldLayoutChg chg="setBg">
          <pc:chgData name="Thomas Phoenix" userId="f40e3cb61a41025b" providerId="LiveId" clId="{4EC1AB6B-8226-4FD8-B6DC-E16B014EC692}" dt="2021-11-03T17:20:27.983" v="117"/>
          <pc:sldLayoutMkLst>
            <pc:docMk/>
            <pc:sldMasterMk cId="878290426" sldId="2147483678"/>
            <pc:sldLayoutMk cId="624667452" sldId="2147483689"/>
          </pc:sldLayoutMkLst>
        </pc:sldLayoutChg>
        <pc:sldLayoutChg chg="setBg">
          <pc:chgData name="Thomas Phoenix" userId="f40e3cb61a41025b" providerId="LiveId" clId="{4EC1AB6B-8226-4FD8-B6DC-E16B014EC692}" dt="2021-11-03T17:20:27.983" v="117"/>
          <pc:sldLayoutMkLst>
            <pc:docMk/>
            <pc:sldMasterMk cId="878290426" sldId="2147483678"/>
            <pc:sldLayoutMk cId="2547201845" sldId="2147483690"/>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10:45:32.628"/>
    </inkml:context>
    <inkml:brush xml:id="br0">
      <inkml:brushProperty name="width" value="0.05" units="cm"/>
      <inkml:brushProperty name="height" value="0.05" units="cm"/>
    </inkml:brush>
  </inkml:definitions>
  <inkml:trace contextRef="#ctx0" brushRef="#br0">94 28 9338 0 0,'-4'-2'493'0'0,"0"1"-1"0"0,1-1 1 0 0,-1 1-1 0 0,0 0 1 0 0,0 0-1 0 0,0 0 1 0 0,0 1-1 0 0,0-1 1 0 0,-5 1-1 0 0,5 0-521 0 0,1 0 0 0 0,-1-1 0 0 0,1 1 0 0 0,-1 0 1 0 0,1-1-1 0 0,0 0 0 0 0,-1 0 0 0 0,1 0 0 0 0,0-1 0 0 0,0 1 0 0 0,0-1 0 0 0,0 1 0 0 0,-4-3 0 0 0,16 1-222 0 0,4 3 83 0 0,-5 2 83 0 0,1-1 1 0 0,-1 0-1 0 0,16-1 1 0 0,-18-1-186 0 0,0 1 0 0 0,0 0 1 0 0,-1 0-1 0 0,1 1 0 0 0,0 0 1 0 0,-1 0-1 0 0,1 0 0 0 0,-1 0 1 0 0,1 1-1 0 0,-1 0 0 0 0,6 3 1 0 0,31 14-3027 0 0,-24-10 1656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FE648A8D-435F-406C-93E1-B241FAF9EF04}" type="datetimeFigureOut">
              <a:rPr lang="en-US" smtClean="0"/>
              <a:t>2/2/2022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969F83C1-8C01-4FD4-8F85-E1DAE4FAF6FF}" type="slidenum">
              <a:rPr lang="en-US" smtClean="0"/>
              <a:t>‹#›</a:t>
            </a:fld>
            <a:endParaRPr lang="en-US"/>
          </a:p>
        </p:txBody>
      </p:sp>
    </p:spTree>
    <p:extLst>
      <p:ext uri="{BB962C8B-B14F-4D97-AF65-F5344CB8AC3E}">
        <p14:creationId xmlns:p14="http://schemas.microsoft.com/office/powerpoint/2010/main" val="264393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F83C1-8C01-4FD4-8F85-E1DAE4FAF6FF}" type="slidenum">
              <a:rPr lang="en-US" smtClean="0"/>
              <a:t>1</a:t>
            </a:fld>
            <a:endParaRPr lang="en-US"/>
          </a:p>
        </p:txBody>
      </p:sp>
    </p:spTree>
    <p:extLst>
      <p:ext uri="{BB962C8B-B14F-4D97-AF65-F5344CB8AC3E}">
        <p14:creationId xmlns:p14="http://schemas.microsoft.com/office/powerpoint/2010/main" val="280660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10</a:t>
            </a:fld>
            <a:endParaRPr lang="en-US"/>
          </a:p>
        </p:txBody>
      </p:sp>
    </p:spTree>
    <p:extLst>
      <p:ext uri="{BB962C8B-B14F-4D97-AF65-F5344CB8AC3E}">
        <p14:creationId xmlns:p14="http://schemas.microsoft.com/office/powerpoint/2010/main" val="32089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11</a:t>
            </a:fld>
            <a:endParaRPr lang="en-US"/>
          </a:p>
        </p:txBody>
      </p:sp>
    </p:spTree>
    <p:extLst>
      <p:ext uri="{BB962C8B-B14F-4D97-AF65-F5344CB8AC3E}">
        <p14:creationId xmlns:p14="http://schemas.microsoft.com/office/powerpoint/2010/main" val="97395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a:t>
            </a:r>
          </a:p>
        </p:txBody>
      </p:sp>
      <p:sp>
        <p:nvSpPr>
          <p:cNvPr id="4" name="Slide Number Placeholder 3"/>
          <p:cNvSpPr>
            <a:spLocks noGrp="1"/>
          </p:cNvSpPr>
          <p:nvPr>
            <p:ph type="sldNum" sz="quarter" idx="5"/>
          </p:nvPr>
        </p:nvSpPr>
        <p:spPr/>
        <p:txBody>
          <a:bodyPr/>
          <a:lstStyle/>
          <a:p>
            <a:fld id="{969F83C1-8C01-4FD4-8F85-E1DAE4FAF6FF}" type="slidenum">
              <a:rPr lang="en-US" smtClean="0"/>
              <a:t>12</a:t>
            </a:fld>
            <a:endParaRPr lang="en-US"/>
          </a:p>
        </p:txBody>
      </p:sp>
    </p:spTree>
    <p:extLst>
      <p:ext uri="{BB962C8B-B14F-4D97-AF65-F5344CB8AC3E}">
        <p14:creationId xmlns:p14="http://schemas.microsoft.com/office/powerpoint/2010/main" val="115734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a:t>
            </a:r>
          </a:p>
        </p:txBody>
      </p:sp>
      <p:sp>
        <p:nvSpPr>
          <p:cNvPr id="4" name="Slide Number Placeholder 3"/>
          <p:cNvSpPr>
            <a:spLocks noGrp="1"/>
          </p:cNvSpPr>
          <p:nvPr>
            <p:ph type="sldNum" sz="quarter" idx="5"/>
          </p:nvPr>
        </p:nvSpPr>
        <p:spPr/>
        <p:txBody>
          <a:bodyPr/>
          <a:lstStyle/>
          <a:p>
            <a:fld id="{969F83C1-8C01-4FD4-8F85-E1DAE4FAF6FF}" type="slidenum">
              <a:rPr lang="en-US" smtClean="0"/>
              <a:t>13</a:t>
            </a:fld>
            <a:endParaRPr lang="en-US"/>
          </a:p>
        </p:txBody>
      </p:sp>
    </p:spTree>
    <p:extLst>
      <p:ext uri="{BB962C8B-B14F-4D97-AF65-F5344CB8AC3E}">
        <p14:creationId xmlns:p14="http://schemas.microsoft.com/office/powerpoint/2010/main" val="4257154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14</a:t>
            </a:fld>
            <a:endParaRPr lang="en-US"/>
          </a:p>
        </p:txBody>
      </p:sp>
    </p:spTree>
    <p:extLst>
      <p:ext uri="{BB962C8B-B14F-4D97-AF65-F5344CB8AC3E}">
        <p14:creationId xmlns:p14="http://schemas.microsoft.com/office/powerpoint/2010/main" val="340515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15</a:t>
            </a:fld>
            <a:endParaRPr lang="en-US"/>
          </a:p>
        </p:txBody>
      </p:sp>
    </p:spTree>
    <p:extLst>
      <p:ext uri="{BB962C8B-B14F-4D97-AF65-F5344CB8AC3E}">
        <p14:creationId xmlns:p14="http://schemas.microsoft.com/office/powerpoint/2010/main" val="2013972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16</a:t>
            </a:fld>
            <a:endParaRPr lang="en-US"/>
          </a:p>
        </p:txBody>
      </p:sp>
    </p:spTree>
    <p:extLst>
      <p:ext uri="{BB962C8B-B14F-4D97-AF65-F5344CB8AC3E}">
        <p14:creationId xmlns:p14="http://schemas.microsoft.com/office/powerpoint/2010/main" val="875275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a:t>
            </a:r>
          </a:p>
        </p:txBody>
      </p:sp>
      <p:sp>
        <p:nvSpPr>
          <p:cNvPr id="4" name="Slide Number Placeholder 3"/>
          <p:cNvSpPr>
            <a:spLocks noGrp="1"/>
          </p:cNvSpPr>
          <p:nvPr>
            <p:ph type="sldNum" sz="quarter" idx="5"/>
          </p:nvPr>
        </p:nvSpPr>
        <p:spPr/>
        <p:txBody>
          <a:bodyPr/>
          <a:lstStyle/>
          <a:p>
            <a:fld id="{969F83C1-8C01-4FD4-8F85-E1DAE4FAF6FF}" type="slidenum">
              <a:rPr lang="en-US" smtClean="0"/>
              <a:t>17</a:t>
            </a:fld>
            <a:endParaRPr lang="en-US"/>
          </a:p>
        </p:txBody>
      </p:sp>
    </p:spTree>
    <p:extLst>
      <p:ext uri="{BB962C8B-B14F-4D97-AF65-F5344CB8AC3E}">
        <p14:creationId xmlns:p14="http://schemas.microsoft.com/office/powerpoint/2010/main" val="2967275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a:t>
            </a:r>
          </a:p>
        </p:txBody>
      </p:sp>
      <p:sp>
        <p:nvSpPr>
          <p:cNvPr id="4" name="Slide Number Placeholder 3"/>
          <p:cNvSpPr>
            <a:spLocks noGrp="1"/>
          </p:cNvSpPr>
          <p:nvPr>
            <p:ph type="sldNum" sz="quarter" idx="5"/>
          </p:nvPr>
        </p:nvSpPr>
        <p:spPr/>
        <p:txBody>
          <a:bodyPr/>
          <a:lstStyle/>
          <a:p>
            <a:fld id="{969F83C1-8C01-4FD4-8F85-E1DAE4FAF6FF}" type="slidenum">
              <a:rPr lang="en-US" smtClean="0"/>
              <a:t>18</a:t>
            </a:fld>
            <a:endParaRPr lang="en-US"/>
          </a:p>
        </p:txBody>
      </p:sp>
    </p:spTree>
    <p:extLst>
      <p:ext uri="{BB962C8B-B14F-4D97-AF65-F5344CB8AC3E}">
        <p14:creationId xmlns:p14="http://schemas.microsoft.com/office/powerpoint/2010/main" val="3763625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19</a:t>
            </a:fld>
            <a:endParaRPr lang="en-US"/>
          </a:p>
        </p:txBody>
      </p:sp>
    </p:spTree>
    <p:extLst>
      <p:ext uri="{BB962C8B-B14F-4D97-AF65-F5344CB8AC3E}">
        <p14:creationId xmlns:p14="http://schemas.microsoft.com/office/powerpoint/2010/main" val="337663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F83C1-8C01-4FD4-8F85-E1DAE4FAF6FF}" type="slidenum">
              <a:rPr lang="en-US" smtClean="0"/>
              <a:t>2</a:t>
            </a:fld>
            <a:endParaRPr lang="en-US"/>
          </a:p>
        </p:txBody>
      </p:sp>
    </p:spTree>
    <p:extLst>
      <p:ext uri="{BB962C8B-B14F-4D97-AF65-F5344CB8AC3E}">
        <p14:creationId xmlns:p14="http://schemas.microsoft.com/office/powerpoint/2010/main" val="870926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20</a:t>
            </a:fld>
            <a:endParaRPr lang="en-US"/>
          </a:p>
        </p:txBody>
      </p:sp>
    </p:spTree>
    <p:extLst>
      <p:ext uri="{BB962C8B-B14F-4D97-AF65-F5344CB8AC3E}">
        <p14:creationId xmlns:p14="http://schemas.microsoft.com/office/powerpoint/2010/main" val="1715660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a:t>
            </a:r>
          </a:p>
        </p:txBody>
      </p:sp>
      <p:sp>
        <p:nvSpPr>
          <p:cNvPr id="4" name="Slide Number Placeholder 3"/>
          <p:cNvSpPr>
            <a:spLocks noGrp="1"/>
          </p:cNvSpPr>
          <p:nvPr>
            <p:ph type="sldNum" sz="quarter" idx="5"/>
          </p:nvPr>
        </p:nvSpPr>
        <p:spPr/>
        <p:txBody>
          <a:bodyPr/>
          <a:lstStyle/>
          <a:p>
            <a:fld id="{969F83C1-8C01-4FD4-8F85-E1DAE4FAF6FF}" type="slidenum">
              <a:rPr lang="en-US" smtClean="0"/>
              <a:t>21</a:t>
            </a:fld>
            <a:endParaRPr lang="en-US"/>
          </a:p>
        </p:txBody>
      </p:sp>
    </p:spTree>
    <p:extLst>
      <p:ext uri="{BB962C8B-B14F-4D97-AF65-F5344CB8AC3E}">
        <p14:creationId xmlns:p14="http://schemas.microsoft.com/office/powerpoint/2010/main" val="1099478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a:t>
            </a:r>
          </a:p>
        </p:txBody>
      </p:sp>
      <p:sp>
        <p:nvSpPr>
          <p:cNvPr id="4" name="Slide Number Placeholder 3"/>
          <p:cNvSpPr>
            <a:spLocks noGrp="1"/>
          </p:cNvSpPr>
          <p:nvPr>
            <p:ph type="sldNum" sz="quarter" idx="5"/>
          </p:nvPr>
        </p:nvSpPr>
        <p:spPr/>
        <p:txBody>
          <a:bodyPr/>
          <a:lstStyle/>
          <a:p>
            <a:fld id="{969F83C1-8C01-4FD4-8F85-E1DAE4FAF6FF}" type="slidenum">
              <a:rPr lang="en-US" smtClean="0"/>
              <a:t>22</a:t>
            </a:fld>
            <a:endParaRPr lang="en-US"/>
          </a:p>
        </p:txBody>
      </p:sp>
    </p:spTree>
    <p:extLst>
      <p:ext uri="{BB962C8B-B14F-4D97-AF65-F5344CB8AC3E}">
        <p14:creationId xmlns:p14="http://schemas.microsoft.com/office/powerpoint/2010/main" val="805593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23</a:t>
            </a:fld>
            <a:endParaRPr lang="en-US"/>
          </a:p>
        </p:txBody>
      </p:sp>
    </p:spTree>
    <p:extLst>
      <p:ext uri="{BB962C8B-B14F-4D97-AF65-F5344CB8AC3E}">
        <p14:creationId xmlns:p14="http://schemas.microsoft.com/office/powerpoint/2010/main" val="466107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24</a:t>
            </a:fld>
            <a:endParaRPr lang="en-US"/>
          </a:p>
        </p:txBody>
      </p:sp>
    </p:spTree>
    <p:extLst>
      <p:ext uri="{BB962C8B-B14F-4D97-AF65-F5344CB8AC3E}">
        <p14:creationId xmlns:p14="http://schemas.microsoft.com/office/powerpoint/2010/main" val="298443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25</a:t>
            </a:fld>
            <a:endParaRPr lang="en-US"/>
          </a:p>
        </p:txBody>
      </p:sp>
    </p:spTree>
    <p:extLst>
      <p:ext uri="{BB962C8B-B14F-4D97-AF65-F5344CB8AC3E}">
        <p14:creationId xmlns:p14="http://schemas.microsoft.com/office/powerpoint/2010/main" val="2815487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26</a:t>
            </a:fld>
            <a:endParaRPr lang="en-US"/>
          </a:p>
        </p:txBody>
      </p:sp>
    </p:spTree>
    <p:extLst>
      <p:ext uri="{BB962C8B-B14F-4D97-AF65-F5344CB8AC3E}">
        <p14:creationId xmlns:p14="http://schemas.microsoft.com/office/powerpoint/2010/main" val="3714075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27</a:t>
            </a:fld>
            <a:endParaRPr lang="en-US"/>
          </a:p>
        </p:txBody>
      </p:sp>
    </p:spTree>
    <p:extLst>
      <p:ext uri="{BB962C8B-B14F-4D97-AF65-F5344CB8AC3E}">
        <p14:creationId xmlns:p14="http://schemas.microsoft.com/office/powerpoint/2010/main" val="2583333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28</a:t>
            </a:fld>
            <a:endParaRPr lang="en-US"/>
          </a:p>
        </p:txBody>
      </p:sp>
    </p:spTree>
    <p:extLst>
      <p:ext uri="{BB962C8B-B14F-4D97-AF65-F5344CB8AC3E}">
        <p14:creationId xmlns:p14="http://schemas.microsoft.com/office/powerpoint/2010/main" val="1575518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29</a:t>
            </a:fld>
            <a:endParaRPr lang="en-US"/>
          </a:p>
        </p:txBody>
      </p:sp>
    </p:spTree>
    <p:extLst>
      <p:ext uri="{BB962C8B-B14F-4D97-AF65-F5344CB8AC3E}">
        <p14:creationId xmlns:p14="http://schemas.microsoft.com/office/powerpoint/2010/main" val="3905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International and Multi cultural with diverse backgrounds in building industry</a:t>
            </a:r>
          </a:p>
        </p:txBody>
      </p:sp>
      <p:sp>
        <p:nvSpPr>
          <p:cNvPr id="4" name="Slide Number Placeholder 3"/>
          <p:cNvSpPr>
            <a:spLocks noGrp="1"/>
          </p:cNvSpPr>
          <p:nvPr>
            <p:ph type="sldNum" sz="quarter" idx="5"/>
          </p:nvPr>
        </p:nvSpPr>
        <p:spPr/>
        <p:txBody>
          <a:bodyPr/>
          <a:lstStyle/>
          <a:p>
            <a:fld id="{969F83C1-8C01-4FD4-8F85-E1DAE4FAF6FF}" type="slidenum">
              <a:rPr lang="en-US" smtClean="0"/>
              <a:t>3</a:t>
            </a:fld>
            <a:endParaRPr lang="en-US"/>
          </a:p>
        </p:txBody>
      </p:sp>
    </p:spTree>
    <p:extLst>
      <p:ext uri="{BB962C8B-B14F-4D97-AF65-F5344CB8AC3E}">
        <p14:creationId xmlns:p14="http://schemas.microsoft.com/office/powerpoint/2010/main" val="279940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098" marR="22860" algn="l">
              <a:lnSpc>
                <a:spcPct val="100800"/>
              </a:lnSpc>
              <a:spcBef>
                <a:spcPts val="56"/>
              </a:spcBef>
              <a:buSzPct val="129166"/>
              <a:tabLst>
                <a:tab pos="242888" algn="l"/>
              </a:tabLst>
            </a:pPr>
            <a:r>
              <a:rPr lang="en-US" sz="1200" b="1" spc="-4" dirty="0">
                <a:latin typeface="Arial" panose="020B0604020202020204" pitchFamily="34" charset="0"/>
                <a:cs typeface="Arial" panose="020B0604020202020204" pitchFamily="34" charset="0"/>
              </a:rPr>
              <a:t>DC</a:t>
            </a:r>
          </a:p>
          <a:p>
            <a:pPr marL="28098" marR="22860" algn="l">
              <a:lnSpc>
                <a:spcPct val="100800"/>
              </a:lnSpc>
              <a:spcBef>
                <a:spcPts val="56"/>
              </a:spcBef>
              <a:buSzPct val="129166"/>
              <a:tabLst>
                <a:tab pos="242888" algn="l"/>
              </a:tabLst>
            </a:pPr>
            <a:r>
              <a:rPr lang="en-US" sz="1200" b="1" spc="-4" dirty="0">
                <a:latin typeface="Arial" panose="020B0604020202020204" pitchFamily="34" charset="0"/>
                <a:cs typeface="Arial" panose="020B0604020202020204" pitchFamily="34" charset="0"/>
              </a:rPr>
              <a:t>building </a:t>
            </a:r>
            <a:r>
              <a:rPr lang="en-US" sz="1200" b="1" spc="-8" dirty="0">
                <a:latin typeface="Arial" panose="020B0604020202020204" pitchFamily="34" charset="0"/>
                <a:cs typeface="Arial" panose="020B0604020202020204" pitchFamily="34" charset="0"/>
              </a:rPr>
              <a:t>sector worldwide = </a:t>
            </a:r>
            <a:r>
              <a:rPr lang="en-US" sz="1200" b="1" spc="-15" dirty="0">
                <a:latin typeface="Arial" panose="020B0604020202020204" pitchFamily="34" charset="0"/>
                <a:cs typeface="Arial" panose="020B0604020202020204" pitchFamily="34" charset="0"/>
              </a:rPr>
              <a:t> </a:t>
            </a:r>
            <a:r>
              <a:rPr lang="en-US" sz="1200" b="1" spc="-4" dirty="0">
                <a:latin typeface="Arial" panose="020B0604020202020204" pitchFamily="34" charset="0"/>
                <a:cs typeface="Arial" panose="020B0604020202020204" pitchFamily="34" charset="0"/>
              </a:rPr>
              <a:t>38% of all </a:t>
            </a:r>
            <a:r>
              <a:rPr lang="en-US" sz="1200" b="1" spc="-11" dirty="0">
                <a:latin typeface="Arial" panose="020B0604020202020204" pitchFamily="34" charset="0"/>
                <a:cs typeface="Arial" panose="020B0604020202020204" pitchFamily="34" charset="0"/>
              </a:rPr>
              <a:t>energy-related CO</a:t>
            </a:r>
            <a:r>
              <a:rPr lang="en-US" sz="1200" b="1" spc="-17" baseline="-17361" dirty="0">
                <a:latin typeface="Arial" panose="020B0604020202020204" pitchFamily="34" charset="0"/>
                <a:cs typeface="Arial" panose="020B0604020202020204" pitchFamily="34" charset="0"/>
              </a:rPr>
              <a:t>2 </a:t>
            </a:r>
            <a:r>
              <a:rPr lang="en-US" sz="1200" b="1" spc="-394" baseline="-17361" dirty="0">
                <a:latin typeface="Arial" panose="020B0604020202020204" pitchFamily="34" charset="0"/>
                <a:cs typeface="Arial" panose="020B0604020202020204" pitchFamily="34" charset="0"/>
              </a:rPr>
              <a:t> </a:t>
            </a:r>
            <a:r>
              <a:rPr lang="en-US" sz="1200" b="1" spc="-4" dirty="0">
                <a:latin typeface="Arial" panose="020B0604020202020204" pitchFamily="34" charset="0"/>
                <a:cs typeface="Arial" panose="020B0604020202020204" pitchFamily="34" charset="0"/>
              </a:rPr>
              <a:t>emissions</a:t>
            </a:r>
            <a:r>
              <a:rPr lang="en-US" sz="1200" b="1" spc="-8" dirty="0">
                <a:latin typeface="Arial" panose="020B0604020202020204" pitchFamily="34" charset="0"/>
                <a:cs typeface="Arial" panose="020B0604020202020204" pitchFamily="34" charset="0"/>
              </a:rPr>
              <a:t> </a:t>
            </a:r>
          </a:p>
          <a:p>
            <a:pPr marL="28098" marR="22860" algn="l">
              <a:lnSpc>
                <a:spcPct val="100800"/>
              </a:lnSpc>
              <a:spcBef>
                <a:spcPts val="56"/>
              </a:spcBef>
              <a:buSzPct val="129166"/>
              <a:tabLst>
                <a:tab pos="242888" algn="l"/>
              </a:tabLst>
            </a:pPr>
            <a:r>
              <a:rPr lang="en-US" sz="1200" spc="-8" dirty="0">
                <a:latin typeface="Arial" panose="020B0604020202020204" pitchFamily="34" charset="0"/>
                <a:cs typeface="Arial" panose="020B0604020202020204" pitchFamily="34" charset="0"/>
              </a:rPr>
              <a:t>(</a:t>
            </a:r>
            <a:r>
              <a:rPr lang="en-US" sz="1200" spc="-4" dirty="0">
                <a:latin typeface="Arial" panose="020B0604020202020204" pitchFamily="34" charset="0"/>
                <a:cs typeface="Arial" panose="020B0604020202020204" pitchFamily="34" charset="0"/>
              </a:rPr>
              <a:t>including</a:t>
            </a:r>
            <a:r>
              <a:rPr lang="en-US" sz="1200" spc="-11" dirty="0">
                <a:latin typeface="Arial" panose="020B0604020202020204" pitchFamily="34" charset="0"/>
                <a:cs typeface="Arial" panose="020B0604020202020204" pitchFamily="34" charset="0"/>
              </a:rPr>
              <a:t> </a:t>
            </a:r>
            <a:r>
              <a:rPr lang="en-US" sz="1200" spc="-4" dirty="0">
                <a:latin typeface="Arial" panose="020B0604020202020204" pitchFamily="34" charset="0"/>
                <a:cs typeface="Arial" panose="020B0604020202020204" pitchFamily="34" charset="0"/>
              </a:rPr>
              <a:t>the building</a:t>
            </a:r>
            <a:r>
              <a:rPr lang="en-US" sz="1200" spc="-11" dirty="0">
                <a:latin typeface="Arial" panose="020B0604020202020204" pitchFamily="34" charset="0"/>
                <a:cs typeface="Arial" panose="020B0604020202020204" pitchFamily="34" charset="0"/>
              </a:rPr>
              <a:t> </a:t>
            </a:r>
            <a:r>
              <a:rPr lang="en-US" sz="1200" spc="-8" dirty="0">
                <a:latin typeface="Arial" panose="020B0604020202020204" pitchFamily="34" charset="0"/>
                <a:cs typeface="Arial" panose="020B0604020202020204" pitchFamily="34" charset="0"/>
              </a:rPr>
              <a:t>construction </a:t>
            </a:r>
            <a:r>
              <a:rPr lang="en-US" sz="1200" spc="-4" dirty="0">
                <a:latin typeface="Arial" panose="020B0604020202020204" pitchFamily="34" charset="0"/>
                <a:cs typeface="Arial" panose="020B0604020202020204" pitchFamily="34" charset="0"/>
              </a:rPr>
              <a:t>industry</a:t>
            </a:r>
            <a:r>
              <a:rPr lang="en-US" sz="1200" spc="-8" dirty="0">
                <a:latin typeface="Arial" panose="020B0604020202020204" pitchFamily="34" charset="0"/>
                <a:cs typeface="Arial" panose="020B0604020202020204" pitchFamily="34" charset="0"/>
              </a:rPr>
              <a:t> </a:t>
            </a:r>
            <a:r>
              <a:rPr lang="en-US" sz="1200" spc="-4" dirty="0">
                <a:latin typeface="Arial" panose="020B0604020202020204" pitchFamily="34" charset="0"/>
                <a:cs typeface="Arial" panose="020B0604020202020204" pitchFamily="34" charset="0"/>
              </a:rPr>
              <a:t>emissions)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02EB756-27D3-4309-95B6-D42C134F13BE}" type="slidenum">
              <a:rPr lang="en-US" smtClean="0"/>
              <a:t>4</a:t>
            </a:fld>
            <a:endParaRPr lang="en-US"/>
          </a:p>
        </p:txBody>
      </p:sp>
    </p:spTree>
    <p:extLst>
      <p:ext uri="{BB962C8B-B14F-4D97-AF65-F5344CB8AC3E}">
        <p14:creationId xmlns:p14="http://schemas.microsoft.com/office/powerpoint/2010/main" val="56255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2EB756-27D3-4309-95B6-D42C134F13BE}" type="slidenum">
              <a:rPr lang="en-US" smtClean="0"/>
              <a:t>5</a:t>
            </a:fld>
            <a:endParaRPr lang="en-US"/>
          </a:p>
        </p:txBody>
      </p:sp>
    </p:spTree>
    <p:extLst>
      <p:ext uri="{BB962C8B-B14F-4D97-AF65-F5344CB8AC3E}">
        <p14:creationId xmlns:p14="http://schemas.microsoft.com/office/powerpoint/2010/main" val="131707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a:t>
            </a:r>
          </a:p>
        </p:txBody>
      </p:sp>
      <p:sp>
        <p:nvSpPr>
          <p:cNvPr id="4" name="Slide Number Placeholder 3"/>
          <p:cNvSpPr>
            <a:spLocks noGrp="1"/>
          </p:cNvSpPr>
          <p:nvPr>
            <p:ph type="sldNum" sz="quarter" idx="5"/>
          </p:nvPr>
        </p:nvSpPr>
        <p:spPr/>
        <p:txBody>
          <a:bodyPr/>
          <a:lstStyle/>
          <a:p>
            <a:fld id="{969F83C1-8C01-4FD4-8F85-E1DAE4FAF6FF}" type="slidenum">
              <a:rPr lang="en-US" smtClean="0"/>
              <a:t>6</a:t>
            </a:fld>
            <a:endParaRPr lang="en-US"/>
          </a:p>
        </p:txBody>
      </p:sp>
    </p:spTree>
    <p:extLst>
      <p:ext uri="{BB962C8B-B14F-4D97-AF65-F5344CB8AC3E}">
        <p14:creationId xmlns:p14="http://schemas.microsoft.com/office/powerpoint/2010/main" val="71778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a:t>
            </a:r>
          </a:p>
        </p:txBody>
      </p:sp>
      <p:sp>
        <p:nvSpPr>
          <p:cNvPr id="4" name="Slide Number Placeholder 3"/>
          <p:cNvSpPr>
            <a:spLocks noGrp="1"/>
          </p:cNvSpPr>
          <p:nvPr>
            <p:ph type="sldNum" sz="quarter" idx="5"/>
          </p:nvPr>
        </p:nvSpPr>
        <p:spPr/>
        <p:txBody>
          <a:bodyPr/>
          <a:lstStyle/>
          <a:p>
            <a:fld id="{969F83C1-8C01-4FD4-8F85-E1DAE4FAF6FF}" type="slidenum">
              <a:rPr lang="en-US" smtClean="0"/>
              <a:t>7</a:t>
            </a:fld>
            <a:endParaRPr lang="en-US"/>
          </a:p>
        </p:txBody>
      </p:sp>
    </p:spTree>
    <p:extLst>
      <p:ext uri="{BB962C8B-B14F-4D97-AF65-F5344CB8AC3E}">
        <p14:creationId xmlns:p14="http://schemas.microsoft.com/office/powerpoint/2010/main" val="25922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a:t>
            </a:r>
          </a:p>
        </p:txBody>
      </p:sp>
      <p:sp>
        <p:nvSpPr>
          <p:cNvPr id="4" name="Slide Number Placeholder 3"/>
          <p:cNvSpPr>
            <a:spLocks noGrp="1"/>
          </p:cNvSpPr>
          <p:nvPr>
            <p:ph type="sldNum" sz="quarter" idx="5"/>
          </p:nvPr>
        </p:nvSpPr>
        <p:spPr/>
        <p:txBody>
          <a:bodyPr/>
          <a:lstStyle/>
          <a:p>
            <a:fld id="{969F83C1-8C01-4FD4-8F85-E1DAE4FAF6FF}" type="slidenum">
              <a:rPr lang="en-US" smtClean="0"/>
              <a:t>8</a:t>
            </a:fld>
            <a:endParaRPr lang="en-US"/>
          </a:p>
        </p:txBody>
      </p:sp>
    </p:spTree>
    <p:extLst>
      <p:ext uri="{BB962C8B-B14F-4D97-AF65-F5344CB8AC3E}">
        <p14:creationId xmlns:p14="http://schemas.microsoft.com/office/powerpoint/2010/main" val="267964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points: Engage in conversation. Provide information, Develop recommendations</a:t>
            </a:r>
          </a:p>
        </p:txBody>
      </p:sp>
      <p:sp>
        <p:nvSpPr>
          <p:cNvPr id="4" name="Slide Number Placeholder 3"/>
          <p:cNvSpPr>
            <a:spLocks noGrp="1"/>
          </p:cNvSpPr>
          <p:nvPr>
            <p:ph type="sldNum" sz="quarter" idx="5"/>
          </p:nvPr>
        </p:nvSpPr>
        <p:spPr/>
        <p:txBody>
          <a:bodyPr/>
          <a:lstStyle/>
          <a:p>
            <a:fld id="{969F83C1-8C01-4FD4-8F85-E1DAE4FAF6FF}" type="slidenum">
              <a:rPr lang="en-US" smtClean="0"/>
              <a:t>9</a:t>
            </a:fld>
            <a:endParaRPr lang="en-US"/>
          </a:p>
        </p:txBody>
      </p:sp>
    </p:spTree>
    <p:extLst>
      <p:ext uri="{BB962C8B-B14F-4D97-AF65-F5344CB8AC3E}">
        <p14:creationId xmlns:p14="http://schemas.microsoft.com/office/powerpoint/2010/main" val="834512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408" y="2"/>
            <a:ext cx="12168483" cy="6845299"/>
          </a:xfrm>
          <a:prstGeom prst="rect">
            <a:avLst/>
          </a:prstGeom>
        </p:spPr>
      </p:pic>
      <p:sp>
        <p:nvSpPr>
          <p:cNvPr id="2" name="Holder 2"/>
          <p:cNvSpPr>
            <a:spLocks noGrp="1"/>
          </p:cNvSpPr>
          <p:nvPr>
            <p:ph type="ctrTitle"/>
          </p:nvPr>
        </p:nvSpPr>
        <p:spPr>
          <a:xfrm>
            <a:off x="3424794" y="2431235"/>
            <a:ext cx="5342412" cy="507831"/>
          </a:xfrm>
          <a:prstGeom prst="rect">
            <a:avLst/>
          </a:prstGeom>
        </p:spPr>
        <p:txBody>
          <a:bodyPr wrap="square" lIns="0" tIns="0" rIns="0" bIns="0">
            <a:spAutoFit/>
          </a:bodyPr>
          <a:lstStyle>
            <a:lvl1pPr>
              <a:defRPr sz="33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DF7904-38B3-4730-B925-DF63DDCA80FC}"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6B27F8-0D29-49E0-A2F1-EEA9F9471780}" type="slidenum">
              <a:rPr lang="en-US" smtClean="0"/>
              <a:t>‹#›</a:t>
            </a:fld>
            <a:endParaRPr lang="en-US"/>
          </a:p>
        </p:txBody>
      </p:sp>
    </p:spTree>
    <p:extLst>
      <p:ext uri="{BB962C8B-B14F-4D97-AF65-F5344CB8AC3E}">
        <p14:creationId xmlns:p14="http://schemas.microsoft.com/office/powerpoint/2010/main" val="361272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DF7904-38B3-4730-B925-DF63DDCA80FC}"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6B27F8-0D29-49E0-A2F1-EEA9F9471780}" type="slidenum">
              <a:rPr lang="en-US" smtClean="0"/>
              <a:t>‹#›</a:t>
            </a:fld>
            <a:endParaRPr lang="en-US"/>
          </a:p>
        </p:txBody>
      </p:sp>
    </p:spTree>
    <p:extLst>
      <p:ext uri="{BB962C8B-B14F-4D97-AF65-F5344CB8AC3E}">
        <p14:creationId xmlns:p14="http://schemas.microsoft.com/office/powerpoint/2010/main" val="1313014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F7904-38B3-4730-B925-DF63DDCA80FC}"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6B27F8-0D29-49E0-A2F1-EEA9F9471780}" type="slidenum">
              <a:rPr lang="en-US" smtClean="0"/>
              <a:t>‹#›</a:t>
            </a:fld>
            <a:endParaRPr lang="en-US"/>
          </a:p>
        </p:txBody>
      </p:sp>
    </p:spTree>
    <p:extLst>
      <p:ext uri="{BB962C8B-B14F-4D97-AF65-F5344CB8AC3E}">
        <p14:creationId xmlns:p14="http://schemas.microsoft.com/office/powerpoint/2010/main" val="215012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DF7904-38B3-4730-B925-DF63DDCA80FC}"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B27F8-0D29-49E0-A2F1-EEA9F9471780}" type="slidenum">
              <a:rPr lang="en-US" smtClean="0"/>
              <a:t>‹#›</a:t>
            </a:fld>
            <a:endParaRPr lang="en-US"/>
          </a:p>
        </p:txBody>
      </p:sp>
    </p:spTree>
    <p:extLst>
      <p:ext uri="{BB962C8B-B14F-4D97-AF65-F5344CB8AC3E}">
        <p14:creationId xmlns:p14="http://schemas.microsoft.com/office/powerpoint/2010/main" val="2594792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DF7904-38B3-4730-B925-DF63DDCA80FC}"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B27F8-0D29-49E0-A2F1-EEA9F9471780}" type="slidenum">
              <a:rPr lang="en-US" smtClean="0"/>
              <a:t>‹#›</a:t>
            </a:fld>
            <a:endParaRPr lang="en-US"/>
          </a:p>
        </p:txBody>
      </p:sp>
    </p:spTree>
    <p:extLst>
      <p:ext uri="{BB962C8B-B14F-4D97-AF65-F5344CB8AC3E}">
        <p14:creationId xmlns:p14="http://schemas.microsoft.com/office/powerpoint/2010/main" val="145985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DF7904-38B3-4730-B925-DF63DDCA80FC}"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B27F8-0D29-49E0-A2F1-EEA9F9471780}" type="slidenum">
              <a:rPr lang="en-US" smtClean="0"/>
              <a:t>‹#›</a:t>
            </a:fld>
            <a:endParaRPr lang="en-US"/>
          </a:p>
        </p:txBody>
      </p:sp>
    </p:spTree>
    <p:extLst>
      <p:ext uri="{BB962C8B-B14F-4D97-AF65-F5344CB8AC3E}">
        <p14:creationId xmlns:p14="http://schemas.microsoft.com/office/powerpoint/2010/main" val="298513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DF7904-38B3-4730-B925-DF63DDCA80FC}"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B27F8-0D29-49E0-A2F1-EEA9F9471780}" type="slidenum">
              <a:rPr lang="en-US" smtClean="0"/>
              <a:t>‹#›</a:t>
            </a:fld>
            <a:endParaRPr lang="en-US"/>
          </a:p>
        </p:txBody>
      </p:sp>
    </p:spTree>
    <p:extLst>
      <p:ext uri="{BB962C8B-B14F-4D97-AF65-F5344CB8AC3E}">
        <p14:creationId xmlns:p14="http://schemas.microsoft.com/office/powerpoint/2010/main" val="624667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ple Slide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BE6AD-DE5A-48C9-8D98-1C8D0FC67E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1B89D-F288-4698-A346-F5CB235D6962}"/>
              </a:ext>
            </a:extLst>
          </p:cNvPr>
          <p:cNvSpPr>
            <a:spLocks noGrp="1"/>
          </p:cNvSpPr>
          <p:nvPr>
            <p:ph type="dt" sz="half" idx="10"/>
          </p:nvPr>
        </p:nvSpPr>
        <p:spPr/>
        <p:txBody>
          <a:bodyPr/>
          <a:lstStyle/>
          <a:p>
            <a:fld id="{27DF7904-38B3-4730-B925-DF63DDCA80FC}" type="datetimeFigureOut">
              <a:rPr lang="en-US" smtClean="0"/>
              <a:t>2/2/2022</a:t>
            </a:fld>
            <a:endParaRPr lang="en-US"/>
          </a:p>
        </p:txBody>
      </p:sp>
      <p:sp>
        <p:nvSpPr>
          <p:cNvPr id="5" name="Footer Placeholder 4">
            <a:extLst>
              <a:ext uri="{FF2B5EF4-FFF2-40B4-BE49-F238E27FC236}">
                <a16:creationId xmlns:a16="http://schemas.microsoft.com/office/drawing/2014/main" id="{459DDFE1-4308-49CF-AEE5-B01A65C15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EECDB-4AD2-4148-A541-41ACECCEFAAA}"/>
              </a:ext>
            </a:extLst>
          </p:cNvPr>
          <p:cNvSpPr>
            <a:spLocks noGrp="1"/>
          </p:cNvSpPr>
          <p:nvPr>
            <p:ph type="sldNum" sz="quarter" idx="12"/>
          </p:nvPr>
        </p:nvSpPr>
        <p:spPr/>
        <p:txBody>
          <a:bodyPr/>
          <a:lstStyle/>
          <a:p>
            <a:fld id="{D26B27F8-0D29-49E0-A2F1-EEA9F9471780}" type="slidenum">
              <a:rPr lang="en-US" smtClean="0"/>
              <a:t>‹#›</a:t>
            </a:fld>
            <a:endParaRPr lang="en-US"/>
          </a:p>
        </p:txBody>
      </p:sp>
      <p:sp>
        <p:nvSpPr>
          <p:cNvPr id="8" name="Text Placeholder 9">
            <a:extLst>
              <a:ext uri="{FF2B5EF4-FFF2-40B4-BE49-F238E27FC236}">
                <a16:creationId xmlns:a16="http://schemas.microsoft.com/office/drawing/2014/main" id="{5F1656B6-B224-4B71-A30B-071497A2C637}"/>
              </a:ext>
            </a:extLst>
          </p:cNvPr>
          <p:cNvSpPr>
            <a:spLocks noGrp="1"/>
          </p:cNvSpPr>
          <p:nvPr>
            <p:ph type="body" sz="quarter" idx="14" hasCustomPrompt="1"/>
          </p:nvPr>
        </p:nvSpPr>
        <p:spPr>
          <a:xfrm>
            <a:off x="216775" y="374903"/>
            <a:ext cx="4946904" cy="475488"/>
          </a:xfrm>
        </p:spPr>
        <p:txBody>
          <a:bodyPr>
            <a:normAutofit/>
          </a:bodyPr>
          <a:lstStyle>
            <a:lvl1pPr marL="0" indent="0">
              <a:lnSpc>
                <a:spcPct val="100000"/>
              </a:lnSpc>
              <a:spcBef>
                <a:spcPts val="0"/>
              </a:spcBef>
              <a:buNone/>
              <a:defRPr sz="1860">
                <a:solidFill>
                  <a:schemeClr val="bg1"/>
                </a:solidFill>
              </a:defRPr>
            </a:lvl1pPr>
          </a:lstStyle>
          <a:p>
            <a:pPr lvl="0"/>
            <a:r>
              <a:rPr lang="en-US" dirty="0"/>
              <a:t>Slide Title</a:t>
            </a:r>
          </a:p>
        </p:txBody>
      </p:sp>
    </p:spTree>
    <p:extLst>
      <p:ext uri="{BB962C8B-B14F-4D97-AF65-F5344CB8AC3E}">
        <p14:creationId xmlns:p14="http://schemas.microsoft.com/office/powerpoint/2010/main" val="4080588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167EE-652E-4FCE-8317-D0D2C8123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2201D6-0938-4FFD-89FB-38A1DA8B51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8E1AF5-F4FB-4A3C-81A8-7F9DA2648F07}"/>
              </a:ext>
            </a:extLst>
          </p:cNvPr>
          <p:cNvSpPr>
            <a:spLocks noGrp="1"/>
          </p:cNvSpPr>
          <p:nvPr>
            <p:ph type="dt" sz="half" idx="10"/>
          </p:nvPr>
        </p:nvSpPr>
        <p:spPr/>
        <p:txBody>
          <a:bodyPr/>
          <a:lstStyle/>
          <a:p>
            <a:fld id="{27DF7904-38B3-4730-B925-DF63DDCA80FC}" type="datetimeFigureOut">
              <a:rPr lang="en-US" smtClean="0"/>
              <a:t>2/2/2022</a:t>
            </a:fld>
            <a:endParaRPr lang="en-US"/>
          </a:p>
        </p:txBody>
      </p:sp>
      <p:sp>
        <p:nvSpPr>
          <p:cNvPr id="6" name="Footer Placeholder 5">
            <a:extLst>
              <a:ext uri="{FF2B5EF4-FFF2-40B4-BE49-F238E27FC236}">
                <a16:creationId xmlns:a16="http://schemas.microsoft.com/office/drawing/2014/main" id="{947AEFD1-A4F3-4592-BCC1-2B56BCADD2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302F4-DD01-470A-9FCB-563F58F29700}"/>
              </a:ext>
            </a:extLst>
          </p:cNvPr>
          <p:cNvSpPr>
            <a:spLocks noGrp="1"/>
          </p:cNvSpPr>
          <p:nvPr>
            <p:ph type="sldNum" sz="quarter" idx="12"/>
          </p:nvPr>
        </p:nvSpPr>
        <p:spPr/>
        <p:txBody>
          <a:bodyPr/>
          <a:lstStyle/>
          <a:p>
            <a:fld id="{D26B27F8-0D29-49E0-A2F1-EEA9F9471780}" type="slidenum">
              <a:rPr lang="en-US" smtClean="0"/>
              <a:t>‹#›</a:t>
            </a:fld>
            <a:endParaRPr lang="en-US"/>
          </a:p>
        </p:txBody>
      </p:sp>
      <p:sp>
        <p:nvSpPr>
          <p:cNvPr id="9" name="Text Placeholder 9">
            <a:extLst>
              <a:ext uri="{FF2B5EF4-FFF2-40B4-BE49-F238E27FC236}">
                <a16:creationId xmlns:a16="http://schemas.microsoft.com/office/drawing/2014/main" id="{DE1AB888-F9CE-4BD3-9766-7A1D32D42139}"/>
              </a:ext>
            </a:extLst>
          </p:cNvPr>
          <p:cNvSpPr>
            <a:spLocks noGrp="1"/>
          </p:cNvSpPr>
          <p:nvPr>
            <p:ph type="body" sz="quarter" idx="14" hasCustomPrompt="1"/>
          </p:nvPr>
        </p:nvSpPr>
        <p:spPr>
          <a:xfrm>
            <a:off x="216775" y="374903"/>
            <a:ext cx="4946904" cy="475488"/>
          </a:xfrm>
        </p:spPr>
        <p:txBody>
          <a:bodyPr>
            <a:normAutofit/>
          </a:bodyPr>
          <a:lstStyle>
            <a:lvl1pPr marL="0" indent="0">
              <a:lnSpc>
                <a:spcPct val="100000"/>
              </a:lnSpc>
              <a:spcBef>
                <a:spcPts val="0"/>
              </a:spcBef>
              <a:buNone/>
              <a:defRPr sz="1860">
                <a:solidFill>
                  <a:schemeClr val="bg1"/>
                </a:solidFill>
              </a:defRPr>
            </a:lvl1pPr>
          </a:lstStyle>
          <a:p>
            <a:pPr lvl="0"/>
            <a:r>
              <a:rPr lang="en-US" dirty="0"/>
              <a:t>Slide Title</a:t>
            </a:r>
          </a:p>
        </p:txBody>
      </p:sp>
    </p:spTree>
    <p:extLst>
      <p:ext uri="{BB962C8B-B14F-4D97-AF65-F5344CB8AC3E}">
        <p14:creationId xmlns:p14="http://schemas.microsoft.com/office/powerpoint/2010/main" val="4276553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3CB7A6-57B8-4BBD-BB1B-0EE2F0739BB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74DC5FF-0E83-4736-9CF2-17122BD6C3A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B89AFB-B59A-4CF9-903B-265D3791784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556296A-F494-4B38-85F0-A91D299A7C6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BFDB58-05DB-498C-A5C2-E033B2A124C4}"/>
              </a:ext>
            </a:extLst>
          </p:cNvPr>
          <p:cNvSpPr>
            <a:spLocks noGrp="1"/>
          </p:cNvSpPr>
          <p:nvPr>
            <p:ph type="dt" sz="half" idx="10"/>
          </p:nvPr>
        </p:nvSpPr>
        <p:spPr/>
        <p:txBody>
          <a:bodyPr/>
          <a:lstStyle/>
          <a:p>
            <a:fld id="{27DF7904-38B3-4730-B925-DF63DDCA80FC}" type="datetimeFigureOut">
              <a:rPr lang="en-US" smtClean="0"/>
              <a:t>2/2/2022</a:t>
            </a:fld>
            <a:endParaRPr lang="en-US"/>
          </a:p>
        </p:txBody>
      </p:sp>
      <p:sp>
        <p:nvSpPr>
          <p:cNvPr id="8" name="Footer Placeholder 7">
            <a:extLst>
              <a:ext uri="{FF2B5EF4-FFF2-40B4-BE49-F238E27FC236}">
                <a16:creationId xmlns:a16="http://schemas.microsoft.com/office/drawing/2014/main" id="{D8AD1CE5-6EC6-49AA-B57F-6151A6AD0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661930-5783-48DC-BB47-9660A78C8026}"/>
              </a:ext>
            </a:extLst>
          </p:cNvPr>
          <p:cNvSpPr>
            <a:spLocks noGrp="1"/>
          </p:cNvSpPr>
          <p:nvPr>
            <p:ph type="sldNum" sz="quarter" idx="12"/>
          </p:nvPr>
        </p:nvSpPr>
        <p:spPr/>
        <p:txBody>
          <a:bodyPr/>
          <a:lstStyle/>
          <a:p>
            <a:fld id="{D26B27F8-0D29-49E0-A2F1-EEA9F9471780}" type="slidenum">
              <a:rPr lang="en-US" smtClean="0"/>
              <a:t>‹#›</a:t>
            </a:fld>
            <a:endParaRPr lang="en-US"/>
          </a:p>
        </p:txBody>
      </p:sp>
      <p:sp>
        <p:nvSpPr>
          <p:cNvPr id="11" name="Text Placeholder 9">
            <a:extLst>
              <a:ext uri="{FF2B5EF4-FFF2-40B4-BE49-F238E27FC236}">
                <a16:creationId xmlns:a16="http://schemas.microsoft.com/office/drawing/2014/main" id="{65A4477F-992F-4443-B28D-F8E43472C2B0}"/>
              </a:ext>
            </a:extLst>
          </p:cNvPr>
          <p:cNvSpPr>
            <a:spLocks noGrp="1"/>
          </p:cNvSpPr>
          <p:nvPr>
            <p:ph type="body" sz="quarter" idx="14" hasCustomPrompt="1"/>
          </p:nvPr>
        </p:nvSpPr>
        <p:spPr>
          <a:xfrm>
            <a:off x="216775" y="374903"/>
            <a:ext cx="4946904" cy="475488"/>
          </a:xfrm>
        </p:spPr>
        <p:txBody>
          <a:bodyPr>
            <a:normAutofit/>
          </a:bodyPr>
          <a:lstStyle>
            <a:lvl1pPr marL="0" indent="0">
              <a:lnSpc>
                <a:spcPct val="100000"/>
              </a:lnSpc>
              <a:spcBef>
                <a:spcPts val="0"/>
              </a:spcBef>
              <a:buNone/>
              <a:defRPr sz="1860">
                <a:solidFill>
                  <a:schemeClr val="bg1"/>
                </a:solidFill>
              </a:defRPr>
            </a:lvl1pPr>
          </a:lstStyle>
          <a:p>
            <a:pPr lvl="0"/>
            <a:r>
              <a:rPr lang="en-US" dirty="0"/>
              <a:t>Slide Title</a:t>
            </a:r>
          </a:p>
        </p:txBody>
      </p:sp>
    </p:spTree>
    <p:extLst>
      <p:ext uri="{BB962C8B-B14F-4D97-AF65-F5344CB8AC3E}">
        <p14:creationId xmlns:p14="http://schemas.microsoft.com/office/powerpoint/2010/main" val="400788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56865" y="1448722"/>
            <a:ext cx="6078271" cy="461665"/>
          </a:xfrm>
        </p:spPr>
        <p:txBody>
          <a:bodyPr lIns="0" tIns="0" rIns="0" bIns="0"/>
          <a:lstStyle>
            <a:lvl1pPr>
              <a:defRPr sz="3000" b="1" i="0">
                <a:solidFill>
                  <a:schemeClr val="bg1"/>
                </a:solidFill>
                <a:latin typeface="Calibri"/>
                <a:cs typeface="Calibri"/>
              </a:defRPr>
            </a:lvl1pPr>
          </a:lstStyle>
          <a:p>
            <a:endParaRPr/>
          </a:p>
        </p:txBody>
      </p:sp>
      <p:sp>
        <p:nvSpPr>
          <p:cNvPr id="3" name="Holder 3"/>
          <p:cNvSpPr>
            <a:spLocks noGrp="1"/>
          </p:cNvSpPr>
          <p:nvPr>
            <p:ph type="body" idx="1"/>
          </p:nvPr>
        </p:nvSpPr>
        <p:spPr>
          <a:xfrm>
            <a:off x="1008737" y="1669744"/>
            <a:ext cx="10174523" cy="276999"/>
          </a:xfrm>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FE7B5B-8CA2-426D-A5AA-9252250572CA}"/>
              </a:ext>
            </a:extLst>
          </p:cNvPr>
          <p:cNvSpPr>
            <a:spLocks noGrp="1"/>
          </p:cNvSpPr>
          <p:nvPr>
            <p:ph type="dt" sz="half" idx="10"/>
          </p:nvPr>
        </p:nvSpPr>
        <p:spPr/>
        <p:txBody>
          <a:bodyPr/>
          <a:lstStyle/>
          <a:p>
            <a:fld id="{27DF7904-38B3-4730-B925-DF63DDCA80FC}" type="datetimeFigureOut">
              <a:rPr lang="en-US" smtClean="0"/>
              <a:t>2/2/2022</a:t>
            </a:fld>
            <a:endParaRPr lang="en-US"/>
          </a:p>
        </p:txBody>
      </p:sp>
      <p:sp>
        <p:nvSpPr>
          <p:cNvPr id="4" name="Footer Placeholder 3">
            <a:extLst>
              <a:ext uri="{FF2B5EF4-FFF2-40B4-BE49-F238E27FC236}">
                <a16:creationId xmlns:a16="http://schemas.microsoft.com/office/drawing/2014/main" id="{ABFC32C3-53D7-43EA-AF2C-0523D4F7A6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46CE46-7E86-4B83-B78D-BA9DAA3AEDE5}"/>
              </a:ext>
            </a:extLst>
          </p:cNvPr>
          <p:cNvSpPr>
            <a:spLocks noGrp="1"/>
          </p:cNvSpPr>
          <p:nvPr>
            <p:ph type="sldNum" sz="quarter" idx="12"/>
          </p:nvPr>
        </p:nvSpPr>
        <p:spPr/>
        <p:txBody>
          <a:bodyPr/>
          <a:lstStyle/>
          <a:p>
            <a:fld id="{D26B27F8-0D29-49E0-A2F1-EEA9F9471780}" type="slidenum">
              <a:rPr lang="en-US" smtClean="0"/>
              <a:t>‹#›</a:t>
            </a:fld>
            <a:endParaRPr lang="en-US"/>
          </a:p>
        </p:txBody>
      </p:sp>
      <p:sp>
        <p:nvSpPr>
          <p:cNvPr id="7" name="Text Placeholder 9">
            <a:extLst>
              <a:ext uri="{FF2B5EF4-FFF2-40B4-BE49-F238E27FC236}">
                <a16:creationId xmlns:a16="http://schemas.microsoft.com/office/drawing/2014/main" id="{22FBADF3-043E-40F9-B683-500AA00FA93D}"/>
              </a:ext>
            </a:extLst>
          </p:cNvPr>
          <p:cNvSpPr>
            <a:spLocks noGrp="1"/>
          </p:cNvSpPr>
          <p:nvPr>
            <p:ph type="body" sz="quarter" idx="14" hasCustomPrompt="1"/>
          </p:nvPr>
        </p:nvSpPr>
        <p:spPr>
          <a:xfrm>
            <a:off x="216775" y="374903"/>
            <a:ext cx="4946904" cy="475488"/>
          </a:xfrm>
        </p:spPr>
        <p:txBody>
          <a:bodyPr>
            <a:normAutofit/>
          </a:bodyPr>
          <a:lstStyle>
            <a:lvl1pPr marL="0" indent="0">
              <a:lnSpc>
                <a:spcPct val="100000"/>
              </a:lnSpc>
              <a:spcBef>
                <a:spcPts val="0"/>
              </a:spcBef>
              <a:buNone/>
              <a:defRPr sz="1860">
                <a:solidFill>
                  <a:schemeClr val="bg1"/>
                </a:solidFill>
              </a:defRPr>
            </a:lvl1pPr>
          </a:lstStyle>
          <a:p>
            <a:pPr lvl="0"/>
            <a:r>
              <a:rPr lang="en-US" dirty="0"/>
              <a:t>Slide Title</a:t>
            </a:r>
          </a:p>
        </p:txBody>
      </p:sp>
    </p:spTree>
    <p:extLst>
      <p:ext uri="{BB962C8B-B14F-4D97-AF65-F5344CB8AC3E}">
        <p14:creationId xmlns:p14="http://schemas.microsoft.com/office/powerpoint/2010/main" val="450675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ple Slide 2">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2A1BAEF-5F34-444D-847B-A771CB62FD65}"/>
              </a:ext>
            </a:extLst>
          </p:cNvPr>
          <p:cNvSpPr>
            <a:spLocks noGrp="1"/>
          </p:cNvSpPr>
          <p:nvPr>
            <p:ph type="body" sz="half" idx="13" hasCustomPrompt="1"/>
          </p:nvPr>
        </p:nvSpPr>
        <p:spPr>
          <a:xfrm>
            <a:off x="765175" y="1525975"/>
            <a:ext cx="10661651" cy="4653869"/>
          </a:xfrm>
          <a:solidFill>
            <a:schemeClr val="bg1"/>
          </a:solidFill>
        </p:spPr>
        <p:txBody>
          <a:bodyPr>
            <a:noAutofit/>
          </a:bodyPr>
          <a:lstStyle>
            <a:lvl1pPr marL="0" indent="0" algn="l">
              <a:buFont typeface="Arial" panose="020B0604020202020204" pitchFamily="34" charset="0"/>
              <a:buNone/>
              <a:defRPr sz="1350"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dirty="0"/>
              <a:t>Click to add text</a:t>
            </a:r>
          </a:p>
        </p:txBody>
      </p:sp>
      <p:sp>
        <p:nvSpPr>
          <p:cNvPr id="10" name="Text Placeholder 9">
            <a:extLst>
              <a:ext uri="{FF2B5EF4-FFF2-40B4-BE49-F238E27FC236}">
                <a16:creationId xmlns:a16="http://schemas.microsoft.com/office/drawing/2014/main" id="{9665B749-8481-41EA-9B65-952A337D86EA}"/>
              </a:ext>
            </a:extLst>
          </p:cNvPr>
          <p:cNvSpPr>
            <a:spLocks noGrp="1"/>
          </p:cNvSpPr>
          <p:nvPr>
            <p:ph type="body" sz="quarter" idx="14" hasCustomPrompt="1"/>
          </p:nvPr>
        </p:nvSpPr>
        <p:spPr>
          <a:xfrm>
            <a:off x="216775" y="374903"/>
            <a:ext cx="4946904" cy="475488"/>
          </a:xfrm>
        </p:spPr>
        <p:txBody>
          <a:bodyPr>
            <a:normAutofit/>
          </a:bodyPr>
          <a:lstStyle>
            <a:lvl1pPr marL="0" indent="0">
              <a:lnSpc>
                <a:spcPct val="100000"/>
              </a:lnSpc>
              <a:spcBef>
                <a:spcPts val="0"/>
              </a:spcBef>
              <a:buNone/>
              <a:defRPr sz="1860">
                <a:solidFill>
                  <a:schemeClr val="bg1"/>
                </a:solidFill>
              </a:defRPr>
            </a:lvl1pPr>
          </a:lstStyle>
          <a:p>
            <a:pPr lvl="0"/>
            <a:r>
              <a:rPr lang="en-US" dirty="0"/>
              <a:t>Slide Title</a:t>
            </a:r>
          </a:p>
        </p:txBody>
      </p:sp>
    </p:spTree>
    <p:extLst>
      <p:ext uri="{BB962C8B-B14F-4D97-AF65-F5344CB8AC3E}">
        <p14:creationId xmlns:p14="http://schemas.microsoft.com/office/powerpoint/2010/main" val="1160072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lusion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FCE35D-33A6-41E9-A71A-7877869B764E}"/>
              </a:ext>
            </a:extLst>
          </p:cNvPr>
          <p:cNvSpPr txBox="1"/>
          <p:nvPr userDrawn="1"/>
        </p:nvSpPr>
        <p:spPr>
          <a:xfrm>
            <a:off x="216776" y="378373"/>
            <a:ext cx="4950373" cy="378565"/>
          </a:xfrm>
          <a:prstGeom prst="rect">
            <a:avLst/>
          </a:prstGeom>
          <a:noFill/>
        </p:spPr>
        <p:txBody>
          <a:bodyPr wrap="square" rtlCol="0">
            <a:spAutoFit/>
          </a:bodyPr>
          <a:lstStyle/>
          <a:p>
            <a:r>
              <a:rPr lang="en-US" sz="1860" dirty="0">
                <a:solidFill>
                  <a:schemeClr val="bg1"/>
                </a:solidFill>
              </a:rPr>
              <a:t>Conclusions</a:t>
            </a:r>
          </a:p>
        </p:txBody>
      </p:sp>
      <p:sp>
        <p:nvSpPr>
          <p:cNvPr id="8" name="Text Placeholder 3">
            <a:extLst>
              <a:ext uri="{FF2B5EF4-FFF2-40B4-BE49-F238E27FC236}">
                <a16:creationId xmlns:a16="http://schemas.microsoft.com/office/drawing/2014/main" id="{32A1BAEF-5F34-444D-847B-A771CB62FD65}"/>
              </a:ext>
            </a:extLst>
          </p:cNvPr>
          <p:cNvSpPr>
            <a:spLocks noGrp="1"/>
          </p:cNvSpPr>
          <p:nvPr>
            <p:ph type="body" sz="half" idx="13" hasCustomPrompt="1"/>
          </p:nvPr>
        </p:nvSpPr>
        <p:spPr>
          <a:xfrm>
            <a:off x="765175" y="1525975"/>
            <a:ext cx="10661651" cy="4653869"/>
          </a:xfrm>
          <a:solidFill>
            <a:schemeClr val="bg1"/>
          </a:solidFill>
        </p:spPr>
        <p:txBody>
          <a:bodyPr>
            <a:noAutofit/>
          </a:bodyPr>
          <a:lstStyle>
            <a:lvl1pPr marL="0" indent="0" algn="l">
              <a:buFont typeface="Arial" panose="020B0604020202020204" pitchFamily="34" charset="0"/>
              <a:buNone/>
              <a:defRPr sz="1350"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dirty="0"/>
              <a:t>Click here to list conclusions</a:t>
            </a:r>
          </a:p>
        </p:txBody>
      </p:sp>
    </p:spTree>
    <p:extLst>
      <p:ext uri="{BB962C8B-B14F-4D97-AF65-F5344CB8AC3E}">
        <p14:creationId xmlns:p14="http://schemas.microsoft.com/office/powerpoint/2010/main" val="3555785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FCE35D-33A6-41E9-A71A-7877869B764E}"/>
              </a:ext>
            </a:extLst>
          </p:cNvPr>
          <p:cNvSpPr txBox="1"/>
          <p:nvPr userDrawn="1"/>
        </p:nvSpPr>
        <p:spPr>
          <a:xfrm>
            <a:off x="216776" y="378373"/>
            <a:ext cx="4950373" cy="378565"/>
          </a:xfrm>
          <a:prstGeom prst="rect">
            <a:avLst/>
          </a:prstGeom>
          <a:noFill/>
        </p:spPr>
        <p:txBody>
          <a:bodyPr wrap="square" rtlCol="0">
            <a:spAutoFit/>
          </a:bodyPr>
          <a:lstStyle/>
          <a:p>
            <a:r>
              <a:rPr lang="en-US" sz="1860" dirty="0">
                <a:solidFill>
                  <a:schemeClr val="bg1"/>
                </a:solidFill>
              </a:rPr>
              <a:t>Bibliography</a:t>
            </a:r>
          </a:p>
        </p:txBody>
      </p:sp>
      <p:sp>
        <p:nvSpPr>
          <p:cNvPr id="4" name="Text Placeholder 3">
            <a:extLst>
              <a:ext uri="{FF2B5EF4-FFF2-40B4-BE49-F238E27FC236}">
                <a16:creationId xmlns:a16="http://schemas.microsoft.com/office/drawing/2014/main" id="{2633105A-0F78-4D91-8A19-2C09F33179FC}"/>
              </a:ext>
            </a:extLst>
          </p:cNvPr>
          <p:cNvSpPr>
            <a:spLocks noGrp="1"/>
          </p:cNvSpPr>
          <p:nvPr>
            <p:ph type="body" sz="half" idx="13" hasCustomPrompt="1"/>
          </p:nvPr>
        </p:nvSpPr>
        <p:spPr>
          <a:xfrm>
            <a:off x="768095" y="1527048"/>
            <a:ext cx="10661904" cy="4069578"/>
          </a:xfrm>
          <a:solidFill>
            <a:schemeClr val="bg1"/>
          </a:solidFill>
        </p:spPr>
        <p:txBody>
          <a:bodyPr>
            <a:noAutofit/>
          </a:bodyPr>
          <a:lstStyle>
            <a:lvl1pPr marL="0" marR="0" indent="0" algn="l" defTabSz="685800" rtl="0" eaLnBrk="1" fontAlgn="auto" latinLnBrk="0" hangingPunct="1">
              <a:lnSpc>
                <a:spcPct val="80000"/>
              </a:lnSpc>
              <a:spcBef>
                <a:spcPts val="750"/>
              </a:spcBef>
              <a:spcAft>
                <a:spcPts val="0"/>
              </a:spcAft>
              <a:buClrTx/>
              <a:buSzTx/>
              <a:buFont typeface="Arial" panose="020B0604020202020204" pitchFamily="34" charset="0"/>
              <a:buNone/>
              <a:tabLst/>
              <a:defRPr sz="1200" u="none" baseline="0">
                <a:solidFill>
                  <a:schemeClr val="tx1"/>
                </a:solidFill>
                <a:latin typeface="+mn-lt"/>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sz="1125" dirty="0">
                <a:latin typeface="Arial" panose="020B0604020202020204" pitchFamily="34" charset="0"/>
                <a:cs typeface="Arial" panose="020B0604020202020204" pitchFamily="34" charset="0"/>
              </a:rPr>
              <a:t>Content –If you are presenting a technical paper, conference paper, or extended abstract:</a:t>
            </a:r>
            <a:br>
              <a:rPr lang="en-US" sz="1125" dirty="0">
                <a:latin typeface="Arial" panose="020B0604020202020204" pitchFamily="34" charset="0"/>
                <a:cs typeface="Arial" panose="020B0604020202020204" pitchFamily="34" charset="0"/>
              </a:rPr>
            </a:br>
            <a:r>
              <a:rPr lang="en-US" sz="1125" dirty="0">
                <a:latin typeface="Arial" panose="020B0604020202020204" pitchFamily="34" charset="0"/>
                <a:cs typeface="Arial" panose="020B0604020202020204" pitchFamily="34" charset="0"/>
              </a:rPr>
              <a:t>Author1 last name, First initial, Author2 First initial and Last name, and Author3 First initial and Last name. 2019. Paper title with only the first word and proper nouns capitalized. ASHRAE Transactions 125 (2) (pending publication)</a:t>
            </a:r>
            <a:endParaRPr lang="en-US" dirty="0"/>
          </a:p>
        </p:txBody>
      </p:sp>
    </p:spTree>
    <p:extLst>
      <p:ext uri="{BB962C8B-B14F-4D97-AF65-F5344CB8AC3E}">
        <p14:creationId xmlns:p14="http://schemas.microsoft.com/office/powerpoint/2010/main" val="375760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Slid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F7236-3EC6-4DC8-AC86-B653A8901547}"/>
              </a:ext>
            </a:extLst>
          </p:cNvPr>
          <p:cNvSpPr>
            <a:spLocks noGrp="1"/>
          </p:cNvSpPr>
          <p:nvPr>
            <p:ph idx="1"/>
          </p:nvPr>
        </p:nvSpPr>
        <p:spPr>
          <a:xfrm>
            <a:off x="5183188" y="1527048"/>
            <a:ext cx="6169024" cy="38036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341886-5C46-4E3A-9E2C-288D05DDF256}"/>
              </a:ext>
            </a:extLst>
          </p:cNvPr>
          <p:cNvSpPr>
            <a:spLocks noGrp="1"/>
          </p:cNvSpPr>
          <p:nvPr>
            <p:ph type="body" sz="half" idx="2"/>
          </p:nvPr>
        </p:nvSpPr>
        <p:spPr>
          <a:xfrm>
            <a:off x="839788" y="1527048"/>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Text Placeholder 9">
            <a:extLst>
              <a:ext uri="{FF2B5EF4-FFF2-40B4-BE49-F238E27FC236}">
                <a16:creationId xmlns:a16="http://schemas.microsoft.com/office/drawing/2014/main" id="{AE4750E1-CE22-4D33-9F66-903C705B4390}"/>
              </a:ext>
            </a:extLst>
          </p:cNvPr>
          <p:cNvSpPr>
            <a:spLocks noGrp="1"/>
          </p:cNvSpPr>
          <p:nvPr>
            <p:ph type="body" sz="quarter" idx="14" hasCustomPrompt="1"/>
          </p:nvPr>
        </p:nvSpPr>
        <p:spPr>
          <a:xfrm>
            <a:off x="216775" y="374903"/>
            <a:ext cx="4946904" cy="475488"/>
          </a:xfrm>
        </p:spPr>
        <p:txBody>
          <a:bodyPr>
            <a:normAutofit/>
          </a:bodyPr>
          <a:lstStyle>
            <a:lvl1pPr marL="0" indent="0">
              <a:lnSpc>
                <a:spcPct val="100000"/>
              </a:lnSpc>
              <a:spcBef>
                <a:spcPts val="0"/>
              </a:spcBef>
              <a:buNone/>
              <a:defRPr sz="1860">
                <a:solidFill>
                  <a:schemeClr val="bg1"/>
                </a:solidFill>
              </a:defRPr>
            </a:lvl1pPr>
          </a:lstStyle>
          <a:p>
            <a:pPr lvl="0"/>
            <a:r>
              <a:rPr lang="en-US" dirty="0"/>
              <a:t>Slide Title</a:t>
            </a:r>
          </a:p>
        </p:txBody>
      </p:sp>
    </p:spTree>
    <p:extLst>
      <p:ext uri="{BB962C8B-B14F-4D97-AF65-F5344CB8AC3E}">
        <p14:creationId xmlns:p14="http://schemas.microsoft.com/office/powerpoint/2010/main" val="1635339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Slide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47BB80-76AB-499C-BB32-BAD93B4CEB85}"/>
              </a:ext>
            </a:extLst>
          </p:cNvPr>
          <p:cNvSpPr>
            <a:spLocks noGrp="1"/>
          </p:cNvSpPr>
          <p:nvPr>
            <p:ph type="pic" idx="1"/>
          </p:nvPr>
        </p:nvSpPr>
        <p:spPr>
          <a:xfrm>
            <a:off x="5183188" y="1527048"/>
            <a:ext cx="6169024" cy="38036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5CC878A-D5B7-45F9-8BB0-CEA915E1E30D}"/>
              </a:ext>
            </a:extLst>
          </p:cNvPr>
          <p:cNvSpPr>
            <a:spLocks noGrp="1"/>
          </p:cNvSpPr>
          <p:nvPr>
            <p:ph type="body" sz="half" idx="2"/>
          </p:nvPr>
        </p:nvSpPr>
        <p:spPr>
          <a:xfrm>
            <a:off x="839788" y="1527048"/>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Text Placeholder 9">
            <a:extLst>
              <a:ext uri="{FF2B5EF4-FFF2-40B4-BE49-F238E27FC236}">
                <a16:creationId xmlns:a16="http://schemas.microsoft.com/office/drawing/2014/main" id="{32616E55-D01E-41FE-9EF8-1F4F188389F0}"/>
              </a:ext>
            </a:extLst>
          </p:cNvPr>
          <p:cNvSpPr>
            <a:spLocks noGrp="1"/>
          </p:cNvSpPr>
          <p:nvPr>
            <p:ph type="body" sz="quarter" idx="14" hasCustomPrompt="1"/>
          </p:nvPr>
        </p:nvSpPr>
        <p:spPr>
          <a:xfrm>
            <a:off x="216775" y="374903"/>
            <a:ext cx="4946904" cy="475488"/>
          </a:xfrm>
        </p:spPr>
        <p:txBody>
          <a:bodyPr>
            <a:normAutofit/>
          </a:bodyPr>
          <a:lstStyle>
            <a:lvl1pPr marL="0" indent="0">
              <a:lnSpc>
                <a:spcPct val="100000"/>
              </a:lnSpc>
              <a:spcBef>
                <a:spcPts val="0"/>
              </a:spcBef>
              <a:buNone/>
              <a:defRPr sz="1860">
                <a:solidFill>
                  <a:schemeClr val="bg1"/>
                </a:solidFill>
              </a:defRPr>
            </a:lvl1pPr>
          </a:lstStyle>
          <a:p>
            <a:pPr lvl="0"/>
            <a:r>
              <a:rPr lang="en-US" dirty="0"/>
              <a:t>Slide Title</a:t>
            </a:r>
          </a:p>
        </p:txBody>
      </p:sp>
    </p:spTree>
    <p:extLst>
      <p:ext uri="{BB962C8B-B14F-4D97-AF65-F5344CB8AC3E}">
        <p14:creationId xmlns:p14="http://schemas.microsoft.com/office/powerpoint/2010/main" val="1900054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Slide 5">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CC8FE05F-BEB7-4A35-BBFC-417E1BDE3EC1}"/>
              </a:ext>
            </a:extLst>
          </p:cNvPr>
          <p:cNvSpPr>
            <a:spLocks noGrp="1"/>
          </p:cNvSpPr>
          <p:nvPr>
            <p:ph type="body" orient="vert" idx="1"/>
          </p:nvPr>
        </p:nvSpPr>
        <p:spPr>
          <a:xfrm>
            <a:off x="838200" y="1527048"/>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928FFDCC-4641-491D-A2EB-633889754369}"/>
              </a:ext>
            </a:extLst>
          </p:cNvPr>
          <p:cNvSpPr>
            <a:spLocks noGrp="1"/>
          </p:cNvSpPr>
          <p:nvPr>
            <p:ph type="body" sz="quarter" idx="14" hasCustomPrompt="1"/>
          </p:nvPr>
        </p:nvSpPr>
        <p:spPr>
          <a:xfrm>
            <a:off x="216775" y="374903"/>
            <a:ext cx="4946904" cy="475488"/>
          </a:xfrm>
        </p:spPr>
        <p:txBody>
          <a:bodyPr>
            <a:normAutofit/>
          </a:bodyPr>
          <a:lstStyle>
            <a:lvl1pPr marL="0" indent="0">
              <a:lnSpc>
                <a:spcPct val="100000"/>
              </a:lnSpc>
              <a:spcBef>
                <a:spcPts val="0"/>
              </a:spcBef>
              <a:buNone/>
              <a:defRPr sz="1860">
                <a:solidFill>
                  <a:schemeClr val="bg1"/>
                </a:solidFill>
              </a:defRPr>
            </a:lvl1pPr>
          </a:lstStyle>
          <a:p>
            <a:pPr lvl="0"/>
            <a:r>
              <a:rPr lang="en-US" dirty="0"/>
              <a:t>Slide Title</a:t>
            </a:r>
          </a:p>
        </p:txBody>
      </p:sp>
    </p:spTree>
    <p:extLst>
      <p:ext uri="{BB962C8B-B14F-4D97-AF65-F5344CB8AC3E}">
        <p14:creationId xmlns:p14="http://schemas.microsoft.com/office/powerpoint/2010/main" val="4233109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Slide 6">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66173-A6EE-490B-93EA-A7D4FDE7B038}"/>
              </a:ext>
            </a:extLst>
          </p:cNvPr>
          <p:cNvSpPr>
            <a:spLocks noGrp="1"/>
          </p:cNvSpPr>
          <p:nvPr>
            <p:ph type="title" orient="vert"/>
          </p:nvPr>
        </p:nvSpPr>
        <p:spPr>
          <a:xfrm>
            <a:off x="8724901" y="1527049"/>
            <a:ext cx="2628900" cy="464991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095376-ED4A-4200-822B-CBF471A8EBEF}"/>
              </a:ext>
            </a:extLst>
          </p:cNvPr>
          <p:cNvSpPr>
            <a:spLocks noGrp="1"/>
          </p:cNvSpPr>
          <p:nvPr>
            <p:ph type="body" orient="vert" idx="1"/>
          </p:nvPr>
        </p:nvSpPr>
        <p:spPr>
          <a:xfrm>
            <a:off x="838200" y="1527048"/>
            <a:ext cx="7772400" cy="4649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a:extLst>
              <a:ext uri="{FF2B5EF4-FFF2-40B4-BE49-F238E27FC236}">
                <a16:creationId xmlns:a16="http://schemas.microsoft.com/office/drawing/2014/main" id="{F45AF5B1-4029-4A03-8180-E537C3BD976D}"/>
              </a:ext>
            </a:extLst>
          </p:cNvPr>
          <p:cNvSpPr>
            <a:spLocks noGrp="1"/>
          </p:cNvSpPr>
          <p:nvPr>
            <p:ph type="body" sz="quarter" idx="14" hasCustomPrompt="1"/>
          </p:nvPr>
        </p:nvSpPr>
        <p:spPr>
          <a:xfrm>
            <a:off x="216775" y="374903"/>
            <a:ext cx="4946904" cy="475488"/>
          </a:xfrm>
        </p:spPr>
        <p:txBody>
          <a:bodyPr>
            <a:normAutofit/>
          </a:bodyPr>
          <a:lstStyle>
            <a:lvl1pPr marL="0" indent="0">
              <a:lnSpc>
                <a:spcPct val="100000"/>
              </a:lnSpc>
              <a:spcBef>
                <a:spcPts val="0"/>
              </a:spcBef>
              <a:buNone/>
              <a:defRPr sz="1860">
                <a:solidFill>
                  <a:schemeClr val="bg1"/>
                </a:solidFill>
              </a:defRPr>
            </a:lvl1pPr>
          </a:lstStyle>
          <a:p>
            <a:pPr lvl="0"/>
            <a:r>
              <a:rPr lang="en-US" dirty="0"/>
              <a:t>Slide Title</a:t>
            </a:r>
          </a:p>
        </p:txBody>
      </p:sp>
    </p:spTree>
    <p:extLst>
      <p:ext uri="{BB962C8B-B14F-4D97-AF65-F5344CB8AC3E}">
        <p14:creationId xmlns:p14="http://schemas.microsoft.com/office/powerpoint/2010/main" val="3449747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99000"/>
          </a:schemeClr>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1D26348E-2076-CD43-B2C9-43EC24B7F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91478"/>
            <a:ext cx="12147825" cy="5466521"/>
          </a:xfrm>
          <a:prstGeom prst="rect">
            <a:avLst/>
          </a:prstGeom>
        </p:spPr>
      </p:pic>
      <p:sp>
        <p:nvSpPr>
          <p:cNvPr id="29" name="Text Placeholder 3"/>
          <p:cNvSpPr>
            <a:spLocks noGrp="1"/>
          </p:cNvSpPr>
          <p:nvPr>
            <p:ph type="body" sz="half" idx="14" hasCustomPrompt="1"/>
          </p:nvPr>
        </p:nvSpPr>
        <p:spPr>
          <a:xfrm>
            <a:off x="2565165" y="3153839"/>
            <a:ext cx="7646195" cy="716778"/>
          </a:xfrm>
          <a:noFill/>
        </p:spPr>
        <p:txBody>
          <a:bodyPr>
            <a:noAutofit/>
          </a:bodyPr>
          <a:lstStyle>
            <a:lvl1pPr marL="0" indent="0" algn="ctr">
              <a:buFont typeface="Arial" panose="020B0604020202020204" pitchFamily="34" charset="0"/>
              <a:buNone/>
              <a:defRPr sz="1575" b="1"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dirty="0"/>
              <a:t>(i.e. Seminar 32 – Energy Efficient Design for Large Buildings) Use font size 40</a:t>
            </a:r>
          </a:p>
        </p:txBody>
      </p:sp>
      <p:sp>
        <p:nvSpPr>
          <p:cNvPr id="30" name="Text Placeholder 3"/>
          <p:cNvSpPr>
            <a:spLocks noGrp="1"/>
          </p:cNvSpPr>
          <p:nvPr>
            <p:ph type="body" sz="half" idx="15" hasCustomPrompt="1"/>
          </p:nvPr>
        </p:nvSpPr>
        <p:spPr>
          <a:xfrm>
            <a:off x="3563933" y="4062749"/>
            <a:ext cx="5188744" cy="716778"/>
          </a:xfrm>
          <a:noFill/>
        </p:spPr>
        <p:txBody>
          <a:bodyPr>
            <a:noAutofit/>
          </a:bodyPr>
          <a:lstStyle>
            <a:lvl1pPr marL="0" indent="0" algn="ctr">
              <a:buFont typeface="Arial" panose="020B0604020202020204" pitchFamily="34" charset="0"/>
              <a:buNone/>
              <a:defRPr sz="1800" b="1"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dirty="0"/>
              <a:t>Subtitle (i.e. Opportunities for Savings in large Hospitals) Use font size 32</a:t>
            </a:r>
          </a:p>
        </p:txBody>
      </p:sp>
      <p:sp>
        <p:nvSpPr>
          <p:cNvPr id="31" name="Text Placeholder 3"/>
          <p:cNvSpPr>
            <a:spLocks noGrp="1"/>
          </p:cNvSpPr>
          <p:nvPr>
            <p:ph type="body" sz="half" idx="16" hasCustomPrompt="1"/>
          </p:nvPr>
        </p:nvSpPr>
        <p:spPr>
          <a:xfrm>
            <a:off x="201778" y="3918468"/>
            <a:ext cx="2363391" cy="439352"/>
          </a:xfrm>
          <a:noFill/>
        </p:spPr>
        <p:txBody>
          <a:bodyPr>
            <a:noAutofit/>
          </a:bodyPr>
          <a:lstStyle>
            <a:lvl1pPr marL="0" indent="0" algn="ctr">
              <a:buFont typeface="Arial" panose="020B0604020202020204" pitchFamily="34" charset="0"/>
              <a:buNone/>
              <a:defRPr sz="788" b="1"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dirty="0"/>
              <a:t>John Doe, Credentials</a:t>
            </a:r>
          </a:p>
        </p:txBody>
      </p:sp>
      <p:sp>
        <p:nvSpPr>
          <p:cNvPr id="32" name="Text Placeholder 3"/>
          <p:cNvSpPr>
            <a:spLocks noGrp="1"/>
          </p:cNvSpPr>
          <p:nvPr>
            <p:ph type="body" sz="half" idx="17" hasCustomPrompt="1"/>
          </p:nvPr>
        </p:nvSpPr>
        <p:spPr>
          <a:xfrm>
            <a:off x="201779" y="4412650"/>
            <a:ext cx="2363391" cy="439352"/>
          </a:xfrm>
          <a:noFill/>
        </p:spPr>
        <p:txBody>
          <a:bodyPr>
            <a:noAutofit/>
          </a:bodyPr>
          <a:lstStyle>
            <a:lvl1pPr marL="0" indent="0" algn="ctr">
              <a:buFont typeface="Arial" panose="020B0604020202020204" pitchFamily="34" charset="0"/>
              <a:buNone/>
              <a:defRPr sz="788" b="1"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dirty="0"/>
              <a:t>Company Name</a:t>
            </a:r>
          </a:p>
        </p:txBody>
      </p:sp>
      <p:sp>
        <p:nvSpPr>
          <p:cNvPr id="33" name="Text Placeholder 3"/>
          <p:cNvSpPr>
            <a:spLocks noGrp="1"/>
          </p:cNvSpPr>
          <p:nvPr>
            <p:ph type="body" sz="half" idx="18" hasCustomPrompt="1"/>
          </p:nvPr>
        </p:nvSpPr>
        <p:spPr>
          <a:xfrm>
            <a:off x="201779" y="4907374"/>
            <a:ext cx="2363391" cy="439352"/>
          </a:xfrm>
          <a:noFill/>
        </p:spPr>
        <p:txBody>
          <a:bodyPr>
            <a:noAutofit/>
          </a:bodyPr>
          <a:lstStyle>
            <a:lvl1pPr marL="0" indent="0" algn="ctr">
              <a:buFont typeface="Arial" panose="020B0604020202020204" pitchFamily="34" charset="0"/>
              <a:buNone/>
              <a:defRPr sz="788" b="1"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dirty="0"/>
              <a:t>jdoe@email.com</a:t>
            </a:r>
          </a:p>
        </p:txBody>
      </p:sp>
      <p:sp>
        <p:nvSpPr>
          <p:cNvPr id="34" name="Text Placeholder 3"/>
          <p:cNvSpPr>
            <a:spLocks noGrp="1"/>
          </p:cNvSpPr>
          <p:nvPr>
            <p:ph type="body" sz="half" idx="19" hasCustomPrompt="1"/>
          </p:nvPr>
        </p:nvSpPr>
        <p:spPr>
          <a:xfrm>
            <a:off x="201777" y="5407518"/>
            <a:ext cx="2363391" cy="439352"/>
          </a:xfrm>
          <a:noFill/>
        </p:spPr>
        <p:txBody>
          <a:bodyPr>
            <a:noAutofit/>
          </a:bodyPr>
          <a:lstStyle>
            <a:lvl1pPr marL="0" indent="0" algn="ctr">
              <a:buFont typeface="Arial" panose="020B0604020202020204" pitchFamily="34" charset="0"/>
              <a:buNone/>
              <a:defRPr sz="788" b="1"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dirty="0"/>
              <a:t>Office Number (If you want)</a:t>
            </a:r>
          </a:p>
        </p:txBody>
      </p:sp>
      <p:sp>
        <p:nvSpPr>
          <p:cNvPr id="35" name="Text Placeholder 3"/>
          <p:cNvSpPr>
            <a:spLocks noGrp="1"/>
          </p:cNvSpPr>
          <p:nvPr>
            <p:ph type="body" sz="half" idx="20" hasCustomPrompt="1"/>
          </p:nvPr>
        </p:nvSpPr>
        <p:spPr>
          <a:xfrm>
            <a:off x="201777" y="5910851"/>
            <a:ext cx="2363391" cy="439352"/>
          </a:xfrm>
          <a:noFill/>
        </p:spPr>
        <p:txBody>
          <a:bodyPr>
            <a:noAutofit/>
          </a:bodyPr>
          <a:lstStyle>
            <a:lvl1pPr marL="0" indent="0" algn="ctr">
              <a:buFont typeface="Arial" panose="020B0604020202020204" pitchFamily="34" charset="0"/>
              <a:buNone/>
              <a:defRPr sz="788" b="1"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dirty="0"/>
              <a:t>Cell Number (If you want)</a:t>
            </a:r>
          </a:p>
        </p:txBody>
      </p:sp>
      <p:sp>
        <p:nvSpPr>
          <p:cNvPr id="36" name="Content Placeholder 2"/>
          <p:cNvSpPr>
            <a:spLocks noGrp="1"/>
          </p:cNvSpPr>
          <p:nvPr>
            <p:ph idx="21" hasCustomPrompt="1"/>
          </p:nvPr>
        </p:nvSpPr>
        <p:spPr>
          <a:xfrm>
            <a:off x="9586648" y="4409961"/>
            <a:ext cx="2107173" cy="1568450"/>
          </a:xfrm>
        </p:spPr>
        <p:txBody>
          <a:bodyPr/>
          <a:lstStyle>
            <a:lvl1pPr marL="0" indent="0" algn="ctr">
              <a:buNone/>
              <a:defRPr>
                <a:solidFill>
                  <a:schemeClr val="tx1"/>
                </a:solidFill>
              </a:defRPr>
            </a:lvl1pPr>
          </a:lstStyle>
          <a:p>
            <a:pPr lvl="0"/>
            <a:r>
              <a:rPr lang="en-US" dirty="0"/>
              <a:t>Presenter Company Logo</a:t>
            </a:r>
          </a:p>
        </p:txBody>
      </p:sp>
      <p:sp>
        <p:nvSpPr>
          <p:cNvPr id="37" name="Text Placeholder 2"/>
          <p:cNvSpPr>
            <a:spLocks noGrp="1"/>
          </p:cNvSpPr>
          <p:nvPr>
            <p:ph type="body" sz="quarter" idx="22" hasCustomPrompt="1"/>
          </p:nvPr>
        </p:nvSpPr>
        <p:spPr>
          <a:xfrm>
            <a:off x="2565165" y="2354115"/>
            <a:ext cx="7645400" cy="717550"/>
          </a:xfrm>
        </p:spPr>
        <p:txBody>
          <a:bodyPr>
            <a:normAutofit/>
          </a:bodyPr>
          <a:lstStyle>
            <a:lvl1pPr marL="0" indent="0" algn="ctr" defTabSz="685800" rtl="0" eaLnBrk="1" latinLnBrk="0" hangingPunct="1">
              <a:lnSpc>
                <a:spcPct val="80000"/>
              </a:lnSpc>
              <a:spcBef>
                <a:spcPts val="750"/>
              </a:spcBef>
              <a:buFont typeface="Arial" panose="020B0604020202020204" pitchFamily="34" charset="0"/>
              <a:buNone/>
              <a:defRPr lang="en-US" sz="2250" b="1" u="none" kern="1200" baseline="0" dirty="0" smtClean="0">
                <a:solidFill>
                  <a:schemeClr val="tx1"/>
                </a:solidFill>
                <a:latin typeface="+mn-lt"/>
                <a:ea typeface="+mn-ea"/>
                <a:cs typeface="+mn-cs"/>
              </a:defRPr>
            </a:lvl1pPr>
          </a:lstStyle>
          <a:p>
            <a:pPr lvl="0"/>
            <a:r>
              <a:rPr lang="en-US" dirty="0"/>
              <a:t>Overall Session Type, # and Title</a:t>
            </a:r>
          </a:p>
        </p:txBody>
      </p:sp>
      <p:pic>
        <p:nvPicPr>
          <p:cNvPr id="6" name="Picture 5">
            <a:extLst>
              <a:ext uri="{FF2B5EF4-FFF2-40B4-BE49-F238E27FC236}">
                <a16:creationId xmlns:a16="http://schemas.microsoft.com/office/drawing/2014/main" id="{02A7445A-7553-461E-9973-1D0D880A8D6F}"/>
              </a:ext>
            </a:extLst>
          </p:cNvPr>
          <p:cNvPicPr>
            <a:picLocks noChangeAspect="1"/>
          </p:cNvPicPr>
          <p:nvPr userDrawn="1"/>
        </p:nvPicPr>
        <p:blipFill>
          <a:blip r:embed="rId3"/>
          <a:stretch>
            <a:fillRect/>
          </a:stretch>
        </p:blipFill>
        <p:spPr>
          <a:xfrm>
            <a:off x="2565166" y="177798"/>
            <a:ext cx="6528177" cy="1996298"/>
          </a:xfrm>
          <a:prstGeom prst="rect">
            <a:avLst/>
          </a:prstGeom>
        </p:spPr>
      </p:pic>
    </p:spTree>
    <p:extLst>
      <p:ext uri="{BB962C8B-B14F-4D97-AF65-F5344CB8AC3E}">
        <p14:creationId xmlns:p14="http://schemas.microsoft.com/office/powerpoint/2010/main" val="254720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56865" y="1448722"/>
            <a:ext cx="6078271" cy="461665"/>
          </a:xfrm>
        </p:spPr>
        <p:txBody>
          <a:bodyPr lIns="0" tIns="0" rIns="0" bIns="0"/>
          <a:lstStyle>
            <a:lvl1pPr>
              <a:defRPr sz="30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56865" y="1448722"/>
            <a:ext cx="6078271" cy="461665"/>
          </a:xfrm>
        </p:spPr>
        <p:txBody>
          <a:bodyPr lIns="0" tIns="0" rIns="0" bIns="0"/>
          <a:lstStyle>
            <a:lvl1pPr>
              <a:defRPr sz="3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DF7904-38B3-4730-B925-DF63DDCA80FC}"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B27F8-0D29-49E0-A2F1-EEA9F9471780}" type="slidenum">
              <a:rPr lang="en-US" smtClean="0"/>
              <a:t>‹#›</a:t>
            </a:fld>
            <a:endParaRPr lang="en-US"/>
          </a:p>
        </p:txBody>
      </p:sp>
    </p:spTree>
    <p:extLst>
      <p:ext uri="{BB962C8B-B14F-4D97-AF65-F5344CB8AC3E}">
        <p14:creationId xmlns:p14="http://schemas.microsoft.com/office/powerpoint/2010/main" val="33668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DF7904-38B3-4730-B925-DF63DDCA80FC}"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B27F8-0D29-49E0-A2F1-EEA9F9471780}" type="slidenum">
              <a:rPr lang="en-US" smtClean="0"/>
              <a:t>‹#›</a:t>
            </a:fld>
            <a:endParaRPr lang="en-US"/>
          </a:p>
        </p:txBody>
      </p:sp>
    </p:spTree>
    <p:extLst>
      <p:ext uri="{BB962C8B-B14F-4D97-AF65-F5344CB8AC3E}">
        <p14:creationId xmlns:p14="http://schemas.microsoft.com/office/powerpoint/2010/main" val="115426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DF7904-38B3-4730-B925-DF63DDCA80FC}"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B27F8-0D29-49E0-A2F1-EEA9F9471780}" type="slidenum">
              <a:rPr lang="en-US" smtClean="0"/>
              <a:t>‹#›</a:t>
            </a:fld>
            <a:endParaRPr lang="en-US"/>
          </a:p>
        </p:txBody>
      </p:sp>
    </p:spTree>
    <p:extLst>
      <p:ext uri="{BB962C8B-B14F-4D97-AF65-F5344CB8AC3E}">
        <p14:creationId xmlns:p14="http://schemas.microsoft.com/office/powerpoint/2010/main" val="298200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DF7904-38B3-4730-B925-DF63DDCA80FC}"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B27F8-0D29-49E0-A2F1-EEA9F9471780}" type="slidenum">
              <a:rPr lang="en-US" smtClean="0"/>
              <a:t>‹#›</a:t>
            </a:fld>
            <a:endParaRPr lang="en-US"/>
          </a:p>
        </p:txBody>
      </p:sp>
    </p:spTree>
    <p:extLst>
      <p:ext uri="{BB962C8B-B14F-4D97-AF65-F5344CB8AC3E}">
        <p14:creationId xmlns:p14="http://schemas.microsoft.com/office/powerpoint/2010/main" val="3392032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5408" y="2"/>
            <a:ext cx="12168483" cy="6845299"/>
          </a:xfrm>
          <a:prstGeom prst="rect">
            <a:avLst/>
          </a:prstGeom>
        </p:spPr>
      </p:pic>
      <p:sp>
        <p:nvSpPr>
          <p:cNvPr id="2" name="Holder 2"/>
          <p:cNvSpPr>
            <a:spLocks noGrp="1"/>
          </p:cNvSpPr>
          <p:nvPr>
            <p:ph type="title"/>
          </p:nvPr>
        </p:nvSpPr>
        <p:spPr>
          <a:xfrm>
            <a:off x="3056865" y="1448722"/>
            <a:ext cx="6078271" cy="615553"/>
          </a:xfrm>
          <a:prstGeom prst="rect">
            <a:avLst/>
          </a:prstGeom>
        </p:spPr>
        <p:txBody>
          <a:bodyPr wrap="square" lIns="0" tIns="0" rIns="0" bIns="0">
            <a:spAutoFit/>
          </a:bodyPr>
          <a:lstStyle>
            <a:lvl1pPr>
              <a:defRPr sz="4000" b="1" i="0">
                <a:solidFill>
                  <a:schemeClr val="bg1"/>
                </a:solidFill>
                <a:latin typeface="Calibri"/>
                <a:cs typeface="Calibri"/>
              </a:defRPr>
            </a:lvl1pPr>
          </a:lstStyle>
          <a:p>
            <a:endParaRPr/>
          </a:p>
        </p:txBody>
      </p:sp>
      <p:sp>
        <p:nvSpPr>
          <p:cNvPr id="3" name="Holder 3"/>
          <p:cNvSpPr>
            <a:spLocks noGrp="1"/>
          </p:cNvSpPr>
          <p:nvPr>
            <p:ph type="body" idx="1"/>
          </p:nvPr>
        </p:nvSpPr>
        <p:spPr>
          <a:xfrm>
            <a:off x="1008737" y="1669743"/>
            <a:ext cx="10174523" cy="369332"/>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2/2/2022</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7" name="Rectangle 6">
            <a:extLst>
              <a:ext uri="{FF2B5EF4-FFF2-40B4-BE49-F238E27FC236}">
                <a16:creationId xmlns:a16="http://schemas.microsoft.com/office/drawing/2014/main" id="{4FFD76BA-DA5F-458A-9CF7-39A09B12EFFC}"/>
              </a:ext>
            </a:extLst>
          </p:cNvPr>
          <p:cNvSpPr/>
          <p:nvPr userDrawn="1"/>
        </p:nvSpPr>
        <p:spPr>
          <a:xfrm>
            <a:off x="0" y="0"/>
            <a:ext cx="12192000" cy="1238250"/>
          </a:xfrm>
          <a:prstGeom prst="rect">
            <a:avLst/>
          </a:prstGeom>
          <a:solidFill>
            <a:srgbClr val="05549C"/>
          </a:solidFill>
          <a:ln>
            <a:solidFill>
              <a:srgbClr val="055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E27B6A33-1AAA-4580-B67D-7410F826DE6D}"/>
              </a:ext>
            </a:extLst>
          </p:cNvPr>
          <p:cNvSpPr/>
          <p:nvPr userDrawn="1"/>
        </p:nvSpPr>
        <p:spPr>
          <a:xfrm>
            <a:off x="0" y="6616700"/>
            <a:ext cx="12192000" cy="241300"/>
          </a:xfrm>
          <a:prstGeom prst="rect">
            <a:avLst/>
          </a:prstGeom>
          <a:solidFill>
            <a:srgbClr val="8EC540"/>
          </a:solidFill>
          <a:ln>
            <a:solidFill>
              <a:srgbClr val="8EC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782904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50" r:id="rId12"/>
    <p:sldLayoutId id="2147483652" r:id="rId13"/>
    <p:sldLayoutId id="2147483653" r:id="rId14"/>
    <p:sldLayoutId id="2147483654" r:id="rId15"/>
    <p:sldLayoutId id="2147483661" r:id="rId16"/>
    <p:sldLayoutId id="2147483665" r:id="rId17"/>
    <p:sldLayoutId id="2147483667" r:id="rId18"/>
    <p:sldLayoutId id="2147483656" r:id="rId19"/>
    <p:sldLayoutId id="2147483657" r:id="rId20"/>
    <p:sldLayoutId id="2147483658" r:id="rId21"/>
    <p:sldLayoutId id="2147483659" r:id="rId22"/>
    <p:sldLayoutId id="2147483690"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shrae.org/decar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shrae.org/decar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A2A861-A691-4F98-A03F-8CE920037256}"/>
              </a:ext>
            </a:extLst>
          </p:cNvPr>
          <p:cNvSpPr/>
          <p:nvPr/>
        </p:nvSpPr>
        <p:spPr>
          <a:xfrm>
            <a:off x="2388637" y="279918"/>
            <a:ext cx="7058025" cy="174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a:extLst>
              <a:ext uri="{FF2B5EF4-FFF2-40B4-BE49-F238E27FC236}">
                <a16:creationId xmlns:a16="http://schemas.microsoft.com/office/drawing/2014/main" id="{028B7748-6B42-4009-89F7-E63C2E6C21F5}"/>
              </a:ext>
            </a:extLst>
          </p:cNvPr>
          <p:cNvSpPr txBox="1">
            <a:spLocks/>
          </p:cNvSpPr>
          <p:nvPr/>
        </p:nvSpPr>
        <p:spPr>
          <a:xfrm>
            <a:off x="724678" y="2395310"/>
            <a:ext cx="10742644" cy="25711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ASHRAE Task Force for Building Decarbonization</a:t>
            </a:r>
          </a:p>
          <a:p>
            <a:pPr marL="0" indent="0" algn="ctr">
              <a:buNone/>
            </a:pPr>
            <a:r>
              <a:rPr lang="en-US" sz="4000" b="1" dirty="0" smtClean="0">
                <a:effectLst>
                  <a:outerShdw blurRad="38100" dist="38100" dir="2700000" algn="tl">
                    <a:srgbClr val="000000">
                      <a:alpha val="43137"/>
                    </a:srgbClr>
                  </a:outerShdw>
                </a:effectLst>
              </a:rPr>
              <a:t>HVACR, CO2 &amp; YOU</a:t>
            </a:r>
          </a:p>
          <a:p>
            <a:pPr marL="0" indent="0" algn="ctr">
              <a:buNone/>
            </a:pPr>
            <a:endParaRPr lang="en-US" b="1" dirty="0">
              <a:effectLst>
                <a:outerShdw blurRad="38100" dist="38100" dir="2700000" algn="tl">
                  <a:srgbClr val="000000">
                    <a:alpha val="43137"/>
                  </a:srgbClr>
                </a:outerShdw>
              </a:effectLst>
            </a:endParaRPr>
          </a:p>
          <a:p>
            <a:pPr marL="0" indent="0" algn="ctr">
              <a:buNone/>
            </a:pPr>
            <a:r>
              <a:rPr lang="en-US" b="1" dirty="0" smtClean="0">
                <a:effectLst>
                  <a:outerShdw blurRad="38100" dist="38100" dir="2700000" algn="tl">
                    <a:srgbClr val="000000">
                      <a:alpha val="43137"/>
                    </a:srgbClr>
                  </a:outerShdw>
                </a:effectLst>
              </a:rPr>
              <a:t>Tennessee Valley</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Chapter</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January</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2</a:t>
            </a:r>
            <a:r>
              <a:rPr lang="en-US" b="1" dirty="0" smtClean="0">
                <a:effectLst>
                  <a:outerShdw blurRad="38100" dist="38100" dir="2700000" algn="tl">
                    <a:srgbClr val="000000">
                      <a:alpha val="43137"/>
                    </a:srgbClr>
                  </a:outerShdw>
                </a:effectLst>
              </a:rPr>
              <a:t>, 2022</a:t>
            </a:r>
            <a:endParaRPr lang="en-US" b="1" dirty="0">
              <a:effectLst>
                <a:outerShdw blurRad="38100" dist="38100" dir="2700000" algn="tl">
                  <a:srgbClr val="000000">
                    <a:alpha val="43137"/>
                  </a:srgbClr>
                </a:outerShdw>
              </a:effectLst>
            </a:endParaRPr>
          </a:p>
        </p:txBody>
      </p:sp>
      <p:sp>
        <p:nvSpPr>
          <p:cNvPr id="14" name="Text Placeholder 3">
            <a:extLst>
              <a:ext uri="{FF2B5EF4-FFF2-40B4-BE49-F238E27FC236}">
                <a16:creationId xmlns:a16="http://schemas.microsoft.com/office/drawing/2014/main" id="{30A931B5-9097-4149-9FB8-73DFEA6EEE00}"/>
              </a:ext>
            </a:extLst>
          </p:cNvPr>
          <p:cNvSpPr txBox="1">
            <a:spLocks/>
          </p:cNvSpPr>
          <p:nvPr/>
        </p:nvSpPr>
        <p:spPr>
          <a:xfrm>
            <a:off x="7236862" y="5486400"/>
            <a:ext cx="4419600" cy="119230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0"/>
              </a:spcBef>
              <a:buFont typeface="Arial" panose="020B0604020202020204" pitchFamily="34" charset="0"/>
              <a:buNone/>
              <a:defRPr sz="186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dirty="0">
                <a:solidFill>
                  <a:schemeClr val="tx1"/>
                </a:solidFill>
              </a:rPr>
              <a:t>Task Force </a:t>
            </a:r>
            <a:r>
              <a:rPr lang="en-US" sz="2000" b="1" u="sng" dirty="0" smtClean="0">
                <a:solidFill>
                  <a:schemeClr val="tx1"/>
                </a:solidFill>
              </a:rPr>
              <a:t>Standards &amp; Codes WG Chair</a:t>
            </a:r>
            <a:endParaRPr lang="en-US" sz="2000" b="1" u="sng" dirty="0">
              <a:solidFill>
                <a:schemeClr val="tx1"/>
              </a:solidFill>
            </a:endParaRPr>
          </a:p>
          <a:p>
            <a:r>
              <a:rPr lang="en-US" sz="2000" b="1" dirty="0" smtClean="0">
                <a:solidFill>
                  <a:schemeClr val="tx1"/>
                </a:solidFill>
              </a:rPr>
              <a:t>Terry E. Townsend, </a:t>
            </a:r>
            <a:r>
              <a:rPr lang="en-US" sz="2000" b="1" dirty="0">
                <a:solidFill>
                  <a:schemeClr val="tx1"/>
                </a:solidFill>
              </a:rPr>
              <a:t>PE, Fellow ASHRAE</a:t>
            </a:r>
          </a:p>
          <a:p>
            <a:r>
              <a:rPr lang="en-US" sz="2000" b="1" dirty="0">
                <a:solidFill>
                  <a:schemeClr val="tx1"/>
                </a:solidFill>
              </a:rPr>
              <a:t>ASHRAE Presidential Member</a:t>
            </a:r>
          </a:p>
          <a:p>
            <a:r>
              <a:rPr lang="en-US" sz="2000" b="1" dirty="0" smtClean="0">
                <a:solidFill>
                  <a:schemeClr val="tx1"/>
                </a:solidFill>
              </a:rPr>
              <a:t>NEBB BSC-CP &amp; NEBB RCx-CP</a:t>
            </a:r>
            <a:endParaRPr lang="en-US" sz="2000" b="1" dirty="0">
              <a:solidFill>
                <a:schemeClr val="tx1"/>
              </a:solidFill>
            </a:endParaRPr>
          </a:p>
          <a:p>
            <a:endParaRPr lang="en-US" sz="2000" dirty="0"/>
          </a:p>
          <a:p>
            <a:endParaRPr lang="en-US" sz="2000" dirty="0"/>
          </a:p>
        </p:txBody>
      </p:sp>
      <p:pic>
        <p:nvPicPr>
          <p:cNvPr id="4" name="Picture 3" descr="A picture containing text, sign&#10;&#10;Description automatically generated">
            <a:extLst>
              <a:ext uri="{FF2B5EF4-FFF2-40B4-BE49-F238E27FC236}">
                <a16:creationId xmlns:a16="http://schemas.microsoft.com/office/drawing/2014/main" id="{6754951B-6F7E-4FF6-AB15-F7432D8E0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887" y="398335"/>
            <a:ext cx="2005524" cy="1383812"/>
          </a:xfrm>
          <a:prstGeom prst="rect">
            <a:avLst/>
          </a:prstGeom>
        </p:spPr>
      </p:pic>
    </p:spTree>
    <p:extLst>
      <p:ext uri="{BB962C8B-B14F-4D97-AF65-F5344CB8AC3E}">
        <p14:creationId xmlns:p14="http://schemas.microsoft.com/office/powerpoint/2010/main" val="367353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8" y="1165107"/>
            <a:ext cx="5928360" cy="370775"/>
          </a:xfrm>
          <a:prstGeom prst="rect">
            <a:avLst/>
          </a:prstGeom>
        </p:spPr>
        <p:txBody>
          <a:bodyPr vert="horz" wrap="square" lIns="0" tIns="12859" rIns="0" bIns="0" rtlCol="0">
            <a:spAutoFit/>
          </a:bodyPr>
          <a:lstStyle/>
          <a:p>
            <a:pPr marL="9525">
              <a:spcBef>
                <a:spcPts val="101"/>
              </a:spcBef>
            </a:pPr>
            <a:r>
              <a:rPr sz="2325" b="0" spc="41" dirty="0">
                <a:latin typeface="Calibri Light"/>
                <a:cs typeface="Calibri Light"/>
              </a:rPr>
              <a:t>How</a:t>
            </a:r>
            <a:r>
              <a:rPr sz="2325" b="0" spc="11" dirty="0">
                <a:latin typeface="Calibri Light"/>
                <a:cs typeface="Calibri Light"/>
              </a:rPr>
              <a:t> </a:t>
            </a:r>
            <a:r>
              <a:rPr sz="2325" b="0" spc="23" dirty="0">
                <a:latin typeface="Calibri Light"/>
                <a:cs typeface="Calibri Light"/>
              </a:rPr>
              <a:t>is</a:t>
            </a:r>
            <a:r>
              <a:rPr sz="2325" b="0" spc="15" dirty="0">
                <a:latin typeface="Calibri Light"/>
                <a:cs typeface="Calibri Light"/>
              </a:rPr>
              <a:t> </a:t>
            </a:r>
            <a:r>
              <a:rPr sz="2325" b="0" spc="30" dirty="0">
                <a:latin typeface="Calibri Light"/>
                <a:cs typeface="Calibri Light"/>
              </a:rPr>
              <a:t>the</a:t>
            </a:r>
            <a:r>
              <a:rPr sz="2325" b="0" spc="19" dirty="0">
                <a:latin typeface="Calibri Light"/>
                <a:cs typeface="Calibri Light"/>
              </a:rPr>
              <a:t> </a:t>
            </a:r>
            <a:r>
              <a:rPr sz="2325" b="0" spc="-15" dirty="0">
                <a:latin typeface="Calibri Light"/>
                <a:cs typeface="Calibri Light"/>
              </a:rPr>
              <a:t>Task</a:t>
            </a:r>
            <a:r>
              <a:rPr sz="2325" b="0" spc="15" dirty="0">
                <a:latin typeface="Calibri Light"/>
                <a:cs typeface="Calibri Light"/>
              </a:rPr>
              <a:t> Force</a:t>
            </a:r>
            <a:r>
              <a:rPr sz="2325" b="0" spc="19" dirty="0">
                <a:latin typeface="Calibri Light"/>
                <a:cs typeface="Calibri Light"/>
              </a:rPr>
              <a:t> </a:t>
            </a:r>
            <a:r>
              <a:rPr sz="2325" b="0" spc="34" dirty="0">
                <a:latin typeface="Calibri Light"/>
                <a:cs typeface="Calibri Light"/>
              </a:rPr>
              <a:t>Going</a:t>
            </a:r>
            <a:r>
              <a:rPr sz="2325" b="0" spc="15" dirty="0">
                <a:latin typeface="Calibri Light"/>
                <a:cs typeface="Calibri Light"/>
              </a:rPr>
              <a:t> to</a:t>
            </a:r>
            <a:r>
              <a:rPr sz="2325" b="0" spc="19" dirty="0">
                <a:latin typeface="Calibri Light"/>
                <a:cs typeface="Calibri Light"/>
              </a:rPr>
              <a:t> </a:t>
            </a:r>
            <a:r>
              <a:rPr sz="2325" b="0" spc="30" dirty="0">
                <a:latin typeface="Calibri Light"/>
                <a:cs typeface="Calibri Light"/>
              </a:rPr>
              <a:t>Accomplish</a:t>
            </a:r>
            <a:r>
              <a:rPr sz="2325" b="0" spc="11" dirty="0">
                <a:latin typeface="Calibri Light"/>
                <a:cs typeface="Calibri Light"/>
              </a:rPr>
              <a:t> </a:t>
            </a:r>
            <a:r>
              <a:rPr sz="2325" b="0" spc="30" dirty="0">
                <a:latin typeface="Calibri Light"/>
                <a:cs typeface="Calibri Light"/>
              </a:rPr>
              <a:t>This?</a:t>
            </a:r>
            <a:endParaRPr sz="2325">
              <a:latin typeface="Calibri Light"/>
              <a:cs typeface="Calibri Light"/>
            </a:endParaRPr>
          </a:p>
        </p:txBody>
      </p:sp>
      <p:sp>
        <p:nvSpPr>
          <p:cNvPr id="3" name="object 3"/>
          <p:cNvSpPr txBox="1"/>
          <p:nvPr/>
        </p:nvSpPr>
        <p:spPr>
          <a:xfrm>
            <a:off x="167951" y="1350494"/>
            <a:ext cx="12098608" cy="4860144"/>
          </a:xfrm>
          <a:prstGeom prst="rect">
            <a:avLst/>
          </a:prstGeom>
        </p:spPr>
        <p:txBody>
          <a:bodyPr vert="horz" wrap="square" lIns="0" tIns="48101" rIns="0" bIns="0" rtlCol="0">
            <a:spAutoFit/>
          </a:bodyPr>
          <a:lstStyle/>
          <a:p>
            <a:pPr marL="223361" indent="-214313">
              <a:spcBef>
                <a:spcPts val="379"/>
              </a:spcBef>
              <a:buSzPct val="129166"/>
              <a:buFont typeface="Arial"/>
              <a:buChar char="•"/>
              <a:tabLst>
                <a:tab pos="223838" algn="l"/>
              </a:tabLst>
            </a:pPr>
            <a:r>
              <a:rPr lang="en-US" sz="2800" spc="-4" dirty="0">
                <a:latin typeface="Arial" panose="020B0604020202020204" pitchFamily="34" charset="0"/>
                <a:cs typeface="Arial" panose="020B0604020202020204" pitchFamily="34" charset="0"/>
              </a:rPr>
              <a:t>Issue a Public</a:t>
            </a:r>
            <a:r>
              <a:rPr lang="en-US" sz="2800" spc="-8" dirty="0">
                <a:latin typeface="Arial" panose="020B0604020202020204" pitchFamily="34" charset="0"/>
                <a:cs typeface="Arial" panose="020B0604020202020204" pitchFamily="34" charset="0"/>
              </a:rPr>
              <a:t> </a:t>
            </a:r>
            <a:r>
              <a:rPr lang="en-US" sz="2800" spc="-11" dirty="0">
                <a:latin typeface="Arial" panose="020B0604020202020204" pitchFamily="34" charset="0"/>
                <a:cs typeface="Arial" panose="020B0604020202020204" pitchFamily="34" charset="0"/>
              </a:rPr>
              <a:t>Policy</a:t>
            </a:r>
            <a:r>
              <a:rPr lang="en-US" sz="2800" spc="-4" dirty="0">
                <a:latin typeface="Arial" panose="020B0604020202020204" pitchFamily="34" charset="0"/>
                <a:cs typeface="Arial" panose="020B0604020202020204" pitchFamily="34" charset="0"/>
              </a:rPr>
              <a:t> Issues </a:t>
            </a:r>
            <a:r>
              <a:rPr lang="en-US" sz="2800" spc="-8" dirty="0">
                <a:latin typeface="Arial" panose="020B0604020202020204" pitchFamily="34" charset="0"/>
                <a:cs typeface="Arial" panose="020B0604020202020204" pitchFamily="34" charset="0"/>
              </a:rPr>
              <a:t>Brief</a:t>
            </a:r>
            <a:r>
              <a:rPr lang="en-US" sz="2800" spc="-4" dirty="0">
                <a:latin typeface="Arial" panose="020B0604020202020204" pitchFamily="34" charset="0"/>
                <a:cs typeface="Arial" panose="020B0604020202020204" pitchFamily="34" charset="0"/>
              </a:rPr>
              <a:t> (PPIB)</a:t>
            </a:r>
            <a:endParaRPr lang="en-US" sz="2800" spc="-8" dirty="0">
              <a:latin typeface="Arial" panose="020B0604020202020204" pitchFamily="34" charset="0"/>
              <a:cs typeface="Arial" panose="020B0604020202020204" pitchFamily="34" charset="0"/>
            </a:endParaRPr>
          </a:p>
          <a:p>
            <a:pPr marL="223361" indent="-214313">
              <a:spcBef>
                <a:spcPts val="379"/>
              </a:spcBef>
              <a:buSzPct val="129166"/>
              <a:buFont typeface="Arial"/>
              <a:buChar char="•"/>
              <a:tabLst>
                <a:tab pos="223838" algn="l"/>
              </a:tabLst>
            </a:pPr>
            <a:endParaRPr lang="en-US" sz="1000" spc="-8" dirty="0">
              <a:latin typeface="Arial" panose="020B0604020202020204" pitchFamily="34" charset="0"/>
              <a:cs typeface="Arial" panose="020B0604020202020204" pitchFamily="34" charset="0"/>
            </a:endParaRPr>
          </a:p>
          <a:p>
            <a:pPr marL="223361" indent="-214313">
              <a:spcBef>
                <a:spcPts val="379"/>
              </a:spcBef>
              <a:buSzPct val="129166"/>
              <a:buFont typeface="Arial"/>
              <a:buChar char="•"/>
              <a:tabLst>
                <a:tab pos="223838" algn="l"/>
              </a:tabLst>
            </a:pPr>
            <a:r>
              <a:rPr sz="2800" spc="-8" dirty="0">
                <a:latin typeface="Arial" panose="020B0604020202020204" pitchFamily="34" charset="0"/>
                <a:cs typeface="Arial" panose="020B0604020202020204" pitchFamily="34" charset="0"/>
              </a:rPr>
              <a:t>Establish</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Position</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Document </a:t>
            </a:r>
            <a:r>
              <a:rPr lang="en-US" sz="2800" spc="-8" dirty="0">
                <a:latin typeface="Arial" panose="020B0604020202020204" pitchFamily="34" charset="0"/>
                <a:cs typeface="Arial" panose="020B0604020202020204" pitchFamily="34" charset="0"/>
              </a:rPr>
              <a:t>Committee </a:t>
            </a:r>
            <a:r>
              <a:rPr sz="2800" spc="-4" dirty="0">
                <a:latin typeface="Arial" panose="020B0604020202020204" pitchFamily="34" charset="0"/>
                <a:cs typeface="Arial" panose="020B0604020202020204" pitchFamily="34" charset="0"/>
              </a:rPr>
              <a:t>and</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nine</a:t>
            </a:r>
            <a:r>
              <a:rPr sz="2800" spc="4"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Working</a:t>
            </a:r>
            <a:r>
              <a:rPr sz="2800" spc="-8"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Groups</a:t>
            </a:r>
            <a:endParaRPr lang="en-US" sz="2800" spc="-11" dirty="0">
              <a:latin typeface="Arial" panose="020B0604020202020204" pitchFamily="34" charset="0"/>
              <a:cs typeface="Arial" panose="020B0604020202020204" pitchFamily="34" charset="0"/>
            </a:endParaRPr>
          </a:p>
          <a:p>
            <a:pPr marL="223361" indent="-214313">
              <a:spcBef>
                <a:spcPts val="919"/>
              </a:spcBef>
              <a:buSzPct val="129166"/>
              <a:buFont typeface="Arial"/>
              <a:buChar char="•"/>
              <a:tabLst>
                <a:tab pos="223838" algn="l"/>
              </a:tabLst>
            </a:pPr>
            <a:endParaRPr lang="en-US" sz="1000" spc="-11" dirty="0">
              <a:latin typeface="Arial" panose="020B0604020202020204" pitchFamily="34" charset="0"/>
              <a:cs typeface="Arial" panose="020B0604020202020204" pitchFamily="34" charset="0"/>
            </a:endParaRPr>
          </a:p>
          <a:p>
            <a:pPr marL="223361" indent="-214313">
              <a:spcBef>
                <a:spcPts val="919"/>
              </a:spcBef>
              <a:buSzPct val="129166"/>
              <a:buFont typeface="Arial"/>
              <a:buChar char="•"/>
              <a:tabLst>
                <a:tab pos="223838" algn="l"/>
              </a:tabLst>
            </a:pPr>
            <a:r>
              <a:rPr sz="2800" spc="-11" dirty="0">
                <a:latin typeface="Arial" panose="020B0604020202020204" pitchFamily="34" charset="0"/>
                <a:cs typeface="Arial" panose="020B0604020202020204" pitchFamily="34" charset="0"/>
              </a:rPr>
              <a:t>Each</a:t>
            </a:r>
            <a:r>
              <a:rPr sz="2800" spc="-8" dirty="0">
                <a:latin typeface="Arial" panose="020B0604020202020204" pitchFamily="34" charset="0"/>
                <a:cs typeface="Arial" panose="020B0604020202020204" pitchFamily="34" charset="0"/>
              </a:rPr>
              <a:t> autonomous</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WG</a:t>
            </a:r>
            <a:r>
              <a:rPr sz="2800" spc="-4" dirty="0">
                <a:latin typeface="Arial" panose="020B0604020202020204" pitchFamily="34" charset="0"/>
                <a:cs typeface="Arial" panose="020B0604020202020204" pitchFamily="34" charset="0"/>
              </a:rPr>
              <a:t> will</a:t>
            </a:r>
            <a:r>
              <a:rPr sz="2800" spc="-8"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address an identified </a:t>
            </a:r>
            <a:r>
              <a:rPr sz="2800" spc="-26" dirty="0">
                <a:latin typeface="Arial" panose="020B0604020202020204" pitchFamily="34" charset="0"/>
                <a:cs typeface="Arial" panose="020B0604020202020204" pitchFamily="34" charset="0"/>
              </a:rPr>
              <a:t>key</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areas </a:t>
            </a:r>
            <a:r>
              <a:rPr sz="2800" spc="-4" dirty="0">
                <a:latin typeface="Arial" panose="020B0604020202020204" pitchFamily="34" charset="0"/>
                <a:cs typeface="Arial" panose="020B0604020202020204" pitchFamily="34" charset="0"/>
              </a:rPr>
              <a:t>of</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concern</a:t>
            </a:r>
            <a:endParaRPr lang="en-US" sz="2800" spc="-8" dirty="0">
              <a:latin typeface="Arial" panose="020B0604020202020204" pitchFamily="34" charset="0"/>
              <a:cs typeface="Arial" panose="020B0604020202020204" pitchFamily="34" charset="0"/>
            </a:endParaRPr>
          </a:p>
          <a:p>
            <a:pPr marL="223361" indent="-214313">
              <a:spcBef>
                <a:spcPts val="915"/>
              </a:spcBef>
              <a:buSzPct val="129166"/>
              <a:buFont typeface="Arial"/>
              <a:buChar char="•"/>
              <a:tabLst>
                <a:tab pos="223838" algn="l"/>
              </a:tabLst>
            </a:pPr>
            <a:endParaRPr lang="en-US" sz="1000" spc="-11" dirty="0">
              <a:latin typeface="Arial" panose="020B0604020202020204" pitchFamily="34" charset="0"/>
              <a:cs typeface="Arial" panose="020B0604020202020204" pitchFamily="34" charset="0"/>
            </a:endParaRPr>
          </a:p>
          <a:p>
            <a:pPr marL="223361" indent="-214313">
              <a:spcBef>
                <a:spcPts val="915"/>
              </a:spcBef>
              <a:buSzPct val="129166"/>
              <a:buFont typeface="Arial"/>
              <a:buChar char="•"/>
              <a:tabLst>
                <a:tab pos="223838" algn="l"/>
              </a:tabLst>
            </a:pPr>
            <a:r>
              <a:rPr sz="2800" spc="-11" dirty="0">
                <a:latin typeface="Arial" panose="020B0604020202020204" pitchFamily="34" charset="0"/>
                <a:cs typeface="Arial" panose="020B0604020202020204" pitchFamily="34" charset="0"/>
              </a:rPr>
              <a:t>Each</a:t>
            </a:r>
            <a:r>
              <a:rPr sz="2800" spc="-8"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WG</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will</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deliver </a:t>
            </a:r>
            <a:r>
              <a:rPr sz="2800" spc="-8" dirty="0">
                <a:latin typeface="Arial" panose="020B0604020202020204" pitchFamily="34" charset="0"/>
                <a:cs typeface="Arial" panose="020B0604020202020204" pitchFamily="34" charset="0"/>
              </a:rPr>
              <a:t>recommendations </a:t>
            </a:r>
            <a:r>
              <a:rPr sz="2800" spc="-4" dirty="0">
                <a:latin typeface="Arial" panose="020B0604020202020204" pitchFamily="34" charset="0"/>
                <a:cs typeface="Arial" panose="020B0604020202020204" pitchFamily="34" charset="0"/>
              </a:rPr>
              <a:t>and</a:t>
            </a:r>
            <a:r>
              <a:rPr sz="2800" spc="-8" dirty="0">
                <a:latin typeface="Arial" panose="020B0604020202020204" pitchFamily="34" charset="0"/>
                <a:cs typeface="Arial" panose="020B0604020202020204" pitchFamily="34" charset="0"/>
              </a:rPr>
              <a:t> practices</a:t>
            </a:r>
            <a:r>
              <a:rPr sz="2800" spc="-4"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for</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industry</a:t>
            </a:r>
            <a:r>
              <a:rPr sz="2800" spc="-8"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stakeholders</a:t>
            </a:r>
            <a:endParaRPr lang="en-US" sz="2800" spc="-15" dirty="0">
              <a:latin typeface="Arial" panose="020B0604020202020204" pitchFamily="34" charset="0"/>
              <a:cs typeface="Arial" panose="020B0604020202020204" pitchFamily="34" charset="0"/>
            </a:endParaRPr>
          </a:p>
          <a:p>
            <a:pPr marL="223361" indent="-214313">
              <a:spcBef>
                <a:spcPts val="915"/>
              </a:spcBef>
              <a:buSzPct val="129166"/>
              <a:buFont typeface="Arial"/>
              <a:buChar char="•"/>
              <a:tabLst>
                <a:tab pos="223838" algn="l"/>
              </a:tabLst>
            </a:pPr>
            <a:endParaRPr lang="en-US" sz="1000" spc="-15" dirty="0">
              <a:latin typeface="Arial" panose="020B0604020202020204" pitchFamily="34" charset="0"/>
              <a:cs typeface="Arial" panose="020B0604020202020204" pitchFamily="34" charset="0"/>
            </a:endParaRPr>
          </a:p>
          <a:p>
            <a:pPr marL="223361" indent="-214313">
              <a:spcBef>
                <a:spcPts val="919"/>
              </a:spcBef>
              <a:buSzPct val="129166"/>
              <a:buFont typeface="Arial"/>
              <a:buChar char="•"/>
              <a:tabLst>
                <a:tab pos="223838" algn="l"/>
              </a:tabLst>
            </a:pPr>
            <a:r>
              <a:rPr sz="2800" dirty="0">
                <a:latin typeface="Arial" panose="020B0604020202020204" pitchFamily="34" charset="0"/>
                <a:cs typeface="Arial" panose="020B0604020202020204" pitchFamily="34" charset="0"/>
              </a:rPr>
              <a:t>A</a:t>
            </a:r>
            <a:r>
              <a:rPr sz="2800" spc="-8"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website</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to </a:t>
            </a:r>
            <a:r>
              <a:rPr sz="2800" spc="-8" dirty="0">
                <a:latin typeface="Arial" panose="020B0604020202020204" pitchFamily="34" charset="0"/>
                <a:cs typeface="Arial" panose="020B0604020202020204" pitchFamily="34" charset="0"/>
              </a:rPr>
              <a:t>disseminate</a:t>
            </a:r>
            <a:r>
              <a:rPr sz="2800" spc="-4" dirty="0">
                <a:latin typeface="Arial" panose="020B0604020202020204" pitchFamily="34" charset="0"/>
                <a:cs typeface="Arial" panose="020B0604020202020204" pitchFamily="34" charset="0"/>
              </a:rPr>
              <a:t> the </a:t>
            </a:r>
            <a:r>
              <a:rPr sz="2800" spc="-11" dirty="0">
                <a:latin typeface="Arial" panose="020B0604020202020204" pitchFamily="34" charset="0"/>
                <a:cs typeface="Arial" panose="020B0604020202020204" pitchFamily="34" charset="0"/>
              </a:rPr>
              <a:t>information</a:t>
            </a:r>
            <a:endParaRPr lang="en-US" sz="2800" spc="-11" dirty="0">
              <a:latin typeface="Arial" panose="020B0604020202020204" pitchFamily="34" charset="0"/>
              <a:cs typeface="Arial" panose="020B0604020202020204" pitchFamily="34" charset="0"/>
            </a:endParaRPr>
          </a:p>
          <a:p>
            <a:pPr marL="223361" indent="-214313">
              <a:spcBef>
                <a:spcPts val="919"/>
              </a:spcBef>
              <a:buSzPct val="129166"/>
              <a:buFont typeface="Arial"/>
              <a:buChar char="•"/>
              <a:tabLst>
                <a:tab pos="223838" algn="l"/>
              </a:tabLst>
            </a:pPr>
            <a:endParaRPr lang="en-US" sz="1000" spc="-11" dirty="0">
              <a:latin typeface="Arial" panose="020B0604020202020204" pitchFamily="34" charset="0"/>
              <a:cs typeface="Arial" panose="020B0604020202020204" pitchFamily="34" charset="0"/>
            </a:endParaRPr>
          </a:p>
          <a:p>
            <a:pPr marL="223361" indent="-214313">
              <a:spcBef>
                <a:spcPts val="919"/>
              </a:spcBef>
              <a:buSzPct val="129166"/>
              <a:buFont typeface="Arial"/>
              <a:buChar char="•"/>
              <a:tabLst>
                <a:tab pos="223838" algn="l"/>
              </a:tabLst>
            </a:pPr>
            <a:r>
              <a:rPr lang="en-US" sz="2800" spc="-11" dirty="0">
                <a:latin typeface="Arial" panose="020B0604020202020204" pitchFamily="34" charset="0"/>
                <a:cs typeface="Arial" panose="020B0604020202020204" pitchFamily="34" charset="0"/>
              </a:rPr>
              <a:t>Future Conferences, Standards &amp; Codes, Webinars</a:t>
            </a:r>
          </a:p>
        </p:txBody>
      </p:sp>
      <p:sp>
        <p:nvSpPr>
          <p:cNvPr id="4" name="TextBox 3">
            <a:extLst>
              <a:ext uri="{FF2B5EF4-FFF2-40B4-BE49-F238E27FC236}">
                <a16:creationId xmlns:a16="http://schemas.microsoft.com/office/drawing/2014/main" id="{A1792809-06FE-4478-9AAF-C476F63C963A}"/>
              </a:ext>
            </a:extLst>
          </p:cNvPr>
          <p:cNvSpPr txBox="1"/>
          <p:nvPr/>
        </p:nvSpPr>
        <p:spPr>
          <a:xfrm>
            <a:off x="1524000" y="304800"/>
            <a:ext cx="9666429" cy="584775"/>
          </a:xfrm>
          <a:prstGeom prst="rect">
            <a:avLst/>
          </a:prstGeom>
          <a:noFill/>
        </p:spPr>
        <p:txBody>
          <a:bodyPr wrap="none" rtlCol="0">
            <a:spAutoFit/>
          </a:bodyPr>
          <a:lstStyle/>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is the Task Force going to accomplish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8" y="1165107"/>
            <a:ext cx="1470660"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The</a:t>
            </a:r>
            <a:r>
              <a:rPr sz="2325" b="0" spc="-26" dirty="0">
                <a:latin typeface="Calibri Light"/>
                <a:cs typeface="Calibri Light"/>
              </a:rPr>
              <a:t> </a:t>
            </a:r>
            <a:r>
              <a:rPr sz="2325" b="0" spc="19" dirty="0">
                <a:latin typeface="Calibri Light"/>
                <a:cs typeface="Calibri Light"/>
              </a:rPr>
              <a:t>Process</a:t>
            </a:r>
            <a:endParaRPr sz="2325">
              <a:latin typeface="Calibri Light"/>
              <a:cs typeface="Calibri Light"/>
            </a:endParaRPr>
          </a:p>
        </p:txBody>
      </p:sp>
      <p:sp>
        <p:nvSpPr>
          <p:cNvPr id="3" name="object 3"/>
          <p:cNvSpPr txBox="1"/>
          <p:nvPr/>
        </p:nvSpPr>
        <p:spPr>
          <a:xfrm>
            <a:off x="953022" y="1831447"/>
            <a:ext cx="10744200" cy="3995325"/>
          </a:xfrm>
          <a:prstGeom prst="rect">
            <a:avLst/>
          </a:prstGeom>
        </p:spPr>
        <p:txBody>
          <a:bodyPr vert="horz" wrap="square" lIns="0" tIns="123825" rIns="0" bIns="0" rtlCol="0">
            <a:spAutoFit/>
          </a:bodyPr>
          <a:lstStyle/>
          <a:p>
            <a:pPr marL="351948" indent="-342900">
              <a:spcBef>
                <a:spcPts val="975"/>
              </a:spcBef>
              <a:buSzPct val="129166"/>
              <a:buFont typeface="Arial" panose="020B0604020202020204" pitchFamily="34" charset="0"/>
              <a:buChar char="•"/>
              <a:tabLst>
                <a:tab pos="223838" algn="l"/>
              </a:tabLst>
            </a:pPr>
            <a:r>
              <a:rPr sz="3200" spc="-38" dirty="0">
                <a:latin typeface="Arial" panose="020B0604020202020204" pitchFamily="34" charset="0"/>
                <a:cs typeface="Arial" panose="020B0604020202020204" pitchFamily="34" charset="0"/>
              </a:rPr>
              <a:t>Task</a:t>
            </a:r>
            <a:r>
              <a:rPr sz="3200" spc="-34" dirty="0">
                <a:latin typeface="Arial" panose="020B0604020202020204" pitchFamily="34" charset="0"/>
                <a:cs typeface="Arial" panose="020B0604020202020204" pitchFamily="34" charset="0"/>
              </a:rPr>
              <a:t> </a:t>
            </a:r>
            <a:r>
              <a:rPr sz="3200" spc="-15" dirty="0">
                <a:latin typeface="Arial" panose="020B0604020202020204" pitchFamily="34" charset="0"/>
                <a:cs typeface="Arial" panose="020B0604020202020204" pitchFamily="34" charset="0"/>
              </a:rPr>
              <a:t>Force</a:t>
            </a:r>
            <a:endParaRPr sz="3200" dirty="0">
              <a:latin typeface="Arial" panose="020B0604020202020204" pitchFamily="34" charset="0"/>
              <a:cs typeface="Arial" panose="020B0604020202020204" pitchFamily="34" charset="0"/>
            </a:endParaRPr>
          </a:p>
          <a:p>
            <a:pPr marL="800100" lvl="1" indent="-342900">
              <a:spcBef>
                <a:spcPts val="300"/>
              </a:spcBef>
              <a:buSzPts val="1100"/>
              <a:buFont typeface="Courier New" panose="02070309020205020404" pitchFamily="49" charset="0"/>
              <a:buChar char="o"/>
              <a:tabLst>
                <a:tab pos="609124" algn="l"/>
              </a:tabLst>
            </a:pPr>
            <a:r>
              <a:rPr lang="en-US" sz="3200" spc="-5" dirty="0">
                <a:latin typeface="Arial" panose="020B0604020202020204" pitchFamily="34" charset="0"/>
                <a:cs typeface="Arial" panose="020B0604020202020204" pitchFamily="34" charset="0"/>
              </a:rPr>
              <a:t>Twice monthly </a:t>
            </a:r>
            <a:r>
              <a:rPr sz="3200" spc="-5" dirty="0">
                <a:latin typeface="Arial" panose="020B0604020202020204" pitchFamily="34" charset="0"/>
                <a:cs typeface="Arial" panose="020B0604020202020204" pitchFamily="34" charset="0"/>
              </a:rPr>
              <a:t>meetings began in </a:t>
            </a:r>
            <a:r>
              <a:rPr lang="en-US" sz="3200" spc="-5" dirty="0">
                <a:latin typeface="Arial" panose="020B0604020202020204" pitchFamily="34" charset="0"/>
                <a:cs typeface="Arial" panose="020B0604020202020204" pitchFamily="34" charset="0"/>
              </a:rPr>
              <a:t>March</a:t>
            </a:r>
            <a:r>
              <a:rPr sz="3200" spc="-5" dirty="0">
                <a:latin typeface="Arial" panose="020B0604020202020204" pitchFamily="34" charset="0"/>
                <a:cs typeface="Arial" panose="020B0604020202020204" pitchFamily="34" charset="0"/>
              </a:rPr>
              <a:t> 2021</a:t>
            </a:r>
          </a:p>
          <a:p>
            <a:pPr marL="351948" indent="-342900">
              <a:spcBef>
                <a:spcPts val="919"/>
              </a:spcBef>
              <a:buSzPct val="129166"/>
              <a:buFont typeface="Arial" panose="020B0604020202020204" pitchFamily="34" charset="0"/>
              <a:buChar char="•"/>
              <a:tabLst>
                <a:tab pos="223838" algn="l"/>
              </a:tabLst>
            </a:pPr>
            <a:r>
              <a:rPr sz="3200" spc="-15" dirty="0">
                <a:latin typeface="Arial" panose="020B0604020202020204" pitchFamily="34" charset="0"/>
                <a:cs typeface="Arial" panose="020B0604020202020204" pitchFamily="34" charset="0"/>
              </a:rPr>
              <a:t>Working</a:t>
            </a:r>
            <a:r>
              <a:rPr sz="3200" spc="-19" dirty="0">
                <a:latin typeface="Arial" panose="020B0604020202020204" pitchFamily="34" charset="0"/>
                <a:cs typeface="Arial" panose="020B0604020202020204" pitchFamily="34" charset="0"/>
              </a:rPr>
              <a:t> </a:t>
            </a:r>
            <a:r>
              <a:rPr sz="3200" spc="-11" dirty="0">
                <a:latin typeface="Arial" panose="020B0604020202020204" pitchFamily="34" charset="0"/>
                <a:cs typeface="Arial" panose="020B0604020202020204" pitchFamily="34" charset="0"/>
              </a:rPr>
              <a:t>Groups</a:t>
            </a:r>
            <a:endParaRPr sz="3200" dirty="0">
              <a:latin typeface="Arial" panose="020B0604020202020204" pitchFamily="34" charset="0"/>
              <a:cs typeface="Arial" panose="020B0604020202020204" pitchFamily="34" charset="0"/>
            </a:endParaRPr>
          </a:p>
          <a:p>
            <a:pPr marL="800100" lvl="1" indent="-342900">
              <a:spcBef>
                <a:spcPts val="300"/>
              </a:spcBef>
              <a:buSzPts val="1100"/>
              <a:buFont typeface="Courier New" panose="02070309020205020404" pitchFamily="49" charset="0"/>
              <a:buChar char="o"/>
              <a:tabLst>
                <a:tab pos="609124" algn="l"/>
              </a:tabLst>
            </a:pPr>
            <a:r>
              <a:rPr sz="3200" spc="-5" dirty="0">
                <a:latin typeface="Arial" panose="020B0604020202020204" pitchFamily="34" charset="0"/>
                <a:cs typeface="Arial" panose="020B0604020202020204" pitchFamily="34" charset="0"/>
              </a:rPr>
              <a:t>Bi-weekly meetings began in late April 2021</a:t>
            </a:r>
            <a:endParaRPr lang="en-US" sz="3200" spc="-5" dirty="0">
              <a:latin typeface="Arial" panose="020B0604020202020204" pitchFamily="34" charset="0"/>
              <a:cs typeface="Arial" panose="020B0604020202020204" pitchFamily="34" charset="0"/>
            </a:endParaRPr>
          </a:p>
          <a:p>
            <a:pPr marL="351948" indent="-342900">
              <a:spcBef>
                <a:spcPts val="900"/>
              </a:spcBef>
              <a:buSzPct val="129166"/>
              <a:buFont typeface="Arial" panose="020B0604020202020204" pitchFamily="34" charset="0"/>
              <a:buChar char="•"/>
              <a:tabLst>
                <a:tab pos="223838" algn="l"/>
              </a:tabLst>
            </a:pPr>
            <a:r>
              <a:rPr lang="en-US" sz="3200" spc="-4" dirty="0">
                <a:latin typeface="Arial" panose="020B0604020202020204" pitchFamily="34" charset="0"/>
                <a:cs typeface="Arial" panose="020B0604020202020204" pitchFamily="34" charset="0"/>
              </a:rPr>
              <a:t>Relevant ASHRAE Technical Committees are providing input</a:t>
            </a:r>
          </a:p>
          <a:p>
            <a:pPr marL="223361" indent="-214313">
              <a:spcBef>
                <a:spcPts val="900"/>
              </a:spcBef>
              <a:buSzPct val="129166"/>
              <a:buFont typeface="Arial"/>
              <a:buChar char="•"/>
              <a:tabLst>
                <a:tab pos="223838" algn="l"/>
              </a:tabLst>
            </a:pPr>
            <a:r>
              <a:rPr lang="en-US" sz="3200" spc="-4" dirty="0">
                <a:latin typeface="Arial" panose="020B0604020202020204" pitchFamily="34" charset="0"/>
                <a:cs typeface="Arial" panose="020B0604020202020204" pitchFamily="34" charset="0"/>
              </a:rPr>
              <a:t>Web site – soft launch </a:t>
            </a:r>
            <a:r>
              <a:rPr lang="en-US" sz="3200" dirty="0">
                <a:latin typeface="Arial" panose="020B0604020202020204" pitchFamily="34" charset="0"/>
                <a:ea typeface="Calibri" panose="020F0502020204030204" pitchFamily="34" charset="0"/>
                <a:cs typeface="Arial" panose="020B0604020202020204" pitchFamily="34" charset="0"/>
                <a:hlinkClick r:id="rId3"/>
              </a:rPr>
              <a:t>www.ashrae.org/decarb</a:t>
            </a:r>
            <a:endParaRPr lang="en-US" sz="3200" spc="-4"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0467A46-F060-4F9B-8A65-B62ACA9DAEA5}"/>
              </a:ext>
            </a:extLst>
          </p:cNvPr>
          <p:cNvSpPr txBox="1"/>
          <p:nvPr/>
        </p:nvSpPr>
        <p:spPr>
          <a:xfrm>
            <a:off x="3606729" y="380638"/>
            <a:ext cx="4978541"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What’s Happening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1863F4-B585-442F-9D84-1E2910AED17A}"/>
              </a:ext>
            </a:extLst>
          </p:cNvPr>
          <p:cNvSpPr txBox="1"/>
          <p:nvPr/>
        </p:nvSpPr>
        <p:spPr>
          <a:xfrm>
            <a:off x="2240209" y="281788"/>
            <a:ext cx="8257389" cy="584775"/>
          </a:xfrm>
          <a:prstGeom prst="rect">
            <a:avLst/>
          </a:prstGeom>
          <a:noFill/>
        </p:spPr>
        <p:txBody>
          <a:bodyPr wrap="none" rtlCol="0">
            <a:spAutoFit/>
          </a:bodyPr>
          <a:lstStyle/>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is the Task Force (TFBD) organized?</a:t>
            </a:r>
          </a:p>
        </p:txBody>
      </p:sp>
      <p:sp>
        <p:nvSpPr>
          <p:cNvPr id="6" name="TextBox 5">
            <a:extLst>
              <a:ext uri="{FF2B5EF4-FFF2-40B4-BE49-F238E27FC236}">
                <a16:creationId xmlns:a16="http://schemas.microsoft.com/office/drawing/2014/main" id="{63CF130D-EABB-40DC-A46A-4F42C7FEEB10}"/>
              </a:ext>
            </a:extLst>
          </p:cNvPr>
          <p:cNvSpPr txBox="1"/>
          <p:nvPr/>
        </p:nvSpPr>
        <p:spPr>
          <a:xfrm>
            <a:off x="2518545" y="1531776"/>
            <a:ext cx="1066800" cy="646986"/>
          </a:xfrm>
          <a:prstGeom prst="roundRect">
            <a:avLst/>
          </a:prstGeom>
          <a:solidFill>
            <a:srgbClr val="0070C0"/>
          </a:solidFill>
        </p:spPr>
        <p:txBody>
          <a:bodyPr wrap="square" rtlCol="0">
            <a:spAutoFit/>
          </a:bodyPr>
          <a:lstStyle/>
          <a:p>
            <a:pPr algn="ctr"/>
            <a:r>
              <a:rPr lang="en-US" sz="1600" dirty="0">
                <a:solidFill>
                  <a:schemeClr val="bg1"/>
                </a:solidFill>
              </a:rPr>
              <a:t>ASHRAE ExCom</a:t>
            </a:r>
          </a:p>
        </p:txBody>
      </p:sp>
      <p:sp>
        <p:nvSpPr>
          <p:cNvPr id="7" name="TextBox 6">
            <a:extLst>
              <a:ext uri="{FF2B5EF4-FFF2-40B4-BE49-F238E27FC236}">
                <a16:creationId xmlns:a16="http://schemas.microsoft.com/office/drawing/2014/main" id="{D4B04F02-2FB4-4B65-953F-A9C37037253D}"/>
              </a:ext>
            </a:extLst>
          </p:cNvPr>
          <p:cNvSpPr txBox="1"/>
          <p:nvPr/>
        </p:nvSpPr>
        <p:spPr>
          <a:xfrm>
            <a:off x="4737886" y="1524000"/>
            <a:ext cx="1066800" cy="646986"/>
          </a:xfrm>
          <a:prstGeom prst="roundRect">
            <a:avLst/>
          </a:prstGeom>
          <a:solidFill>
            <a:srgbClr val="0070C0"/>
          </a:solidFill>
        </p:spPr>
        <p:txBody>
          <a:bodyPr wrap="square" rtlCol="0">
            <a:spAutoFit/>
          </a:bodyPr>
          <a:lstStyle/>
          <a:p>
            <a:pPr algn="ctr"/>
            <a:r>
              <a:rPr lang="en-US" sz="1600" dirty="0">
                <a:solidFill>
                  <a:schemeClr val="bg1"/>
                </a:solidFill>
              </a:rPr>
              <a:t>TFBD</a:t>
            </a:r>
          </a:p>
          <a:p>
            <a:endParaRPr lang="en-US" sz="1600" dirty="0">
              <a:solidFill>
                <a:schemeClr val="bg1"/>
              </a:solidFill>
            </a:endParaRPr>
          </a:p>
        </p:txBody>
      </p:sp>
      <p:sp>
        <p:nvSpPr>
          <p:cNvPr id="8" name="TextBox 7">
            <a:extLst>
              <a:ext uri="{FF2B5EF4-FFF2-40B4-BE49-F238E27FC236}">
                <a16:creationId xmlns:a16="http://schemas.microsoft.com/office/drawing/2014/main" id="{2EA6885B-A7D3-46BD-A55C-5BE32B2C7F36}"/>
              </a:ext>
            </a:extLst>
          </p:cNvPr>
          <p:cNvSpPr txBox="1"/>
          <p:nvPr/>
        </p:nvSpPr>
        <p:spPr>
          <a:xfrm>
            <a:off x="2346687" y="2511943"/>
            <a:ext cx="1066800" cy="646986"/>
          </a:xfrm>
          <a:prstGeom prst="roundRect">
            <a:avLst/>
          </a:prstGeom>
          <a:solidFill>
            <a:srgbClr val="0070C0"/>
          </a:solidFill>
        </p:spPr>
        <p:txBody>
          <a:bodyPr wrap="square" rtlCol="0">
            <a:spAutoFit/>
          </a:bodyPr>
          <a:lstStyle/>
          <a:p>
            <a:pPr algn="ctr"/>
            <a:r>
              <a:rPr lang="en-US" sz="1600" dirty="0">
                <a:solidFill>
                  <a:schemeClr val="bg1"/>
                </a:solidFill>
              </a:rPr>
              <a:t>Liaisons</a:t>
            </a:r>
          </a:p>
          <a:p>
            <a:endParaRPr lang="en-US" sz="1600" dirty="0">
              <a:solidFill>
                <a:schemeClr val="bg1"/>
              </a:solidFill>
            </a:endParaRPr>
          </a:p>
        </p:txBody>
      </p:sp>
      <p:sp>
        <p:nvSpPr>
          <p:cNvPr id="9" name="TextBox 8">
            <a:extLst>
              <a:ext uri="{FF2B5EF4-FFF2-40B4-BE49-F238E27FC236}">
                <a16:creationId xmlns:a16="http://schemas.microsoft.com/office/drawing/2014/main" id="{697F1E81-1186-4F83-B469-3276A32A3DB1}"/>
              </a:ext>
            </a:extLst>
          </p:cNvPr>
          <p:cNvSpPr txBox="1"/>
          <p:nvPr/>
        </p:nvSpPr>
        <p:spPr>
          <a:xfrm>
            <a:off x="1276560" y="3966655"/>
            <a:ext cx="1326501" cy="1089660"/>
          </a:xfrm>
          <a:prstGeom prst="roundRect">
            <a:avLst/>
          </a:prstGeom>
          <a:solidFill>
            <a:srgbClr val="0070C0"/>
          </a:solidFill>
        </p:spPr>
        <p:txBody>
          <a:bodyPr wrap="square" rtlCol="0">
            <a:spAutoFit/>
          </a:bodyPr>
          <a:lstStyle/>
          <a:p>
            <a:pPr algn="ctr"/>
            <a:r>
              <a:rPr lang="en-US" sz="1400" dirty="0">
                <a:solidFill>
                  <a:schemeClr val="bg1"/>
                </a:solidFill>
              </a:rPr>
              <a:t>Government Affair Committee</a:t>
            </a:r>
          </a:p>
          <a:p>
            <a:endParaRPr lang="en-US" sz="1600" dirty="0">
              <a:solidFill>
                <a:schemeClr val="bg1"/>
              </a:solidFill>
            </a:endParaRPr>
          </a:p>
        </p:txBody>
      </p:sp>
      <p:sp>
        <p:nvSpPr>
          <p:cNvPr id="10" name="TextBox 9">
            <a:extLst>
              <a:ext uri="{FF2B5EF4-FFF2-40B4-BE49-F238E27FC236}">
                <a16:creationId xmlns:a16="http://schemas.microsoft.com/office/drawing/2014/main" id="{53CEAA90-13C1-4A90-A8A6-1167A52A44AC}"/>
              </a:ext>
            </a:extLst>
          </p:cNvPr>
          <p:cNvSpPr txBox="1"/>
          <p:nvPr/>
        </p:nvSpPr>
        <p:spPr>
          <a:xfrm>
            <a:off x="3181559" y="3974432"/>
            <a:ext cx="1284378" cy="1055608"/>
          </a:xfrm>
          <a:prstGeom prst="roundRect">
            <a:avLst/>
          </a:prstGeom>
          <a:solidFill>
            <a:srgbClr val="0070C0"/>
          </a:solidFill>
        </p:spPr>
        <p:txBody>
          <a:bodyPr wrap="square" rtlCol="0">
            <a:spAutoFit/>
          </a:bodyPr>
          <a:lstStyle/>
          <a:p>
            <a:pPr algn="ctr"/>
            <a:r>
              <a:rPr lang="en-US" sz="1400" dirty="0">
                <a:solidFill>
                  <a:schemeClr val="bg1"/>
                </a:solidFill>
              </a:rPr>
              <a:t>Position Document Technical Committee</a:t>
            </a:r>
          </a:p>
        </p:txBody>
      </p:sp>
      <p:sp>
        <p:nvSpPr>
          <p:cNvPr id="11" name="TextBox 10">
            <a:extLst>
              <a:ext uri="{FF2B5EF4-FFF2-40B4-BE49-F238E27FC236}">
                <a16:creationId xmlns:a16="http://schemas.microsoft.com/office/drawing/2014/main" id="{3467ADB6-8124-43FF-90B5-B7DA84727FF1}"/>
              </a:ext>
            </a:extLst>
          </p:cNvPr>
          <p:cNvSpPr txBox="1"/>
          <p:nvPr/>
        </p:nvSpPr>
        <p:spPr>
          <a:xfrm>
            <a:off x="1105158" y="5185196"/>
            <a:ext cx="1470130" cy="681038"/>
          </a:xfrm>
          <a:prstGeom prst="roundRect">
            <a:avLst/>
          </a:prstGeom>
          <a:solidFill>
            <a:srgbClr val="0070C0"/>
          </a:solidFill>
        </p:spPr>
        <p:txBody>
          <a:bodyPr wrap="square" rtlCol="0">
            <a:spAutoFit/>
          </a:bodyPr>
          <a:lstStyle/>
          <a:p>
            <a:pPr algn="ctr"/>
            <a:r>
              <a:rPr lang="en-US" sz="1400" dirty="0">
                <a:solidFill>
                  <a:schemeClr val="bg1"/>
                </a:solidFill>
              </a:rPr>
              <a:t>Communications</a:t>
            </a:r>
          </a:p>
          <a:p>
            <a:pPr algn="ctr"/>
            <a:endParaRPr lang="en-US" sz="2000" dirty="0">
              <a:solidFill>
                <a:schemeClr val="bg1"/>
              </a:solidFill>
            </a:endParaRPr>
          </a:p>
        </p:txBody>
      </p:sp>
      <p:sp>
        <p:nvSpPr>
          <p:cNvPr id="12" name="TextBox 11">
            <a:extLst>
              <a:ext uri="{FF2B5EF4-FFF2-40B4-BE49-F238E27FC236}">
                <a16:creationId xmlns:a16="http://schemas.microsoft.com/office/drawing/2014/main" id="{D6A68FCD-C448-485F-8E71-02BC3F9E890E}"/>
              </a:ext>
            </a:extLst>
          </p:cNvPr>
          <p:cNvSpPr txBox="1"/>
          <p:nvPr/>
        </p:nvSpPr>
        <p:spPr>
          <a:xfrm>
            <a:off x="3181559" y="5168725"/>
            <a:ext cx="1066800" cy="646986"/>
          </a:xfrm>
          <a:prstGeom prst="roundRect">
            <a:avLst/>
          </a:prstGeom>
          <a:solidFill>
            <a:srgbClr val="0070C0"/>
          </a:solidFill>
        </p:spPr>
        <p:txBody>
          <a:bodyPr wrap="square" rtlCol="0">
            <a:spAutoFit/>
          </a:bodyPr>
          <a:lstStyle/>
          <a:p>
            <a:pPr algn="ctr"/>
            <a:r>
              <a:rPr lang="en-US" sz="1600" dirty="0">
                <a:solidFill>
                  <a:schemeClr val="bg1"/>
                </a:solidFill>
              </a:rPr>
              <a:t>Others (TBD)</a:t>
            </a:r>
          </a:p>
        </p:txBody>
      </p:sp>
      <p:sp>
        <p:nvSpPr>
          <p:cNvPr id="13" name="TextBox 12">
            <a:extLst>
              <a:ext uri="{FF2B5EF4-FFF2-40B4-BE49-F238E27FC236}">
                <a16:creationId xmlns:a16="http://schemas.microsoft.com/office/drawing/2014/main" id="{D8131E4E-260D-42A6-A6C7-C0A5BFE42E11}"/>
              </a:ext>
            </a:extLst>
          </p:cNvPr>
          <p:cNvSpPr txBox="1"/>
          <p:nvPr/>
        </p:nvSpPr>
        <p:spPr>
          <a:xfrm>
            <a:off x="7772400" y="1524000"/>
            <a:ext cx="1066800" cy="646986"/>
          </a:xfrm>
          <a:prstGeom prst="roundRect">
            <a:avLst/>
          </a:prstGeom>
          <a:solidFill>
            <a:srgbClr val="0070C0"/>
          </a:solidFill>
        </p:spPr>
        <p:txBody>
          <a:bodyPr wrap="square" rtlCol="0">
            <a:spAutoFit/>
          </a:bodyPr>
          <a:lstStyle/>
          <a:p>
            <a:pPr algn="ctr"/>
            <a:r>
              <a:rPr lang="en-US" sz="1600" dirty="0">
                <a:solidFill>
                  <a:schemeClr val="bg1"/>
                </a:solidFill>
              </a:rPr>
              <a:t>Working Groups</a:t>
            </a:r>
          </a:p>
        </p:txBody>
      </p:sp>
      <p:sp>
        <p:nvSpPr>
          <p:cNvPr id="14" name="TextBox 13">
            <a:extLst>
              <a:ext uri="{FF2B5EF4-FFF2-40B4-BE49-F238E27FC236}">
                <a16:creationId xmlns:a16="http://schemas.microsoft.com/office/drawing/2014/main" id="{645ED9A1-4F05-48BD-978A-94FB0A39B7B2}"/>
              </a:ext>
            </a:extLst>
          </p:cNvPr>
          <p:cNvSpPr txBox="1"/>
          <p:nvPr/>
        </p:nvSpPr>
        <p:spPr>
          <a:xfrm>
            <a:off x="8607489" y="2957812"/>
            <a:ext cx="1138559" cy="715089"/>
          </a:xfrm>
          <a:prstGeom prst="roundRect">
            <a:avLst/>
          </a:prstGeom>
          <a:solidFill>
            <a:srgbClr val="0070C0"/>
          </a:solidFill>
        </p:spPr>
        <p:txBody>
          <a:bodyPr wrap="square" rtlCol="0">
            <a:spAutoFit/>
          </a:bodyPr>
          <a:lstStyle/>
          <a:p>
            <a:pPr algn="ctr"/>
            <a:r>
              <a:rPr lang="en-US" sz="1200" dirty="0">
                <a:solidFill>
                  <a:schemeClr val="bg1"/>
                </a:solidFill>
              </a:rPr>
              <a:t>Sequestration on Building Site</a:t>
            </a:r>
          </a:p>
        </p:txBody>
      </p:sp>
      <p:sp>
        <p:nvSpPr>
          <p:cNvPr id="15" name="TextBox 14">
            <a:extLst>
              <a:ext uri="{FF2B5EF4-FFF2-40B4-BE49-F238E27FC236}">
                <a16:creationId xmlns:a16="http://schemas.microsoft.com/office/drawing/2014/main" id="{15A87334-B7F3-47B3-AA38-5612A8021136}"/>
              </a:ext>
            </a:extLst>
          </p:cNvPr>
          <p:cNvSpPr txBox="1"/>
          <p:nvPr/>
        </p:nvSpPr>
        <p:spPr>
          <a:xfrm>
            <a:off x="8607490" y="4144330"/>
            <a:ext cx="1066800" cy="715089"/>
          </a:xfrm>
          <a:prstGeom prst="roundRect">
            <a:avLst/>
          </a:prstGeom>
          <a:solidFill>
            <a:srgbClr val="0070C0"/>
          </a:solidFill>
        </p:spPr>
        <p:txBody>
          <a:bodyPr wrap="square" rtlCol="0">
            <a:spAutoFit/>
          </a:bodyPr>
          <a:lstStyle/>
          <a:p>
            <a:pPr algn="ctr"/>
            <a:r>
              <a:rPr lang="en-US" sz="1200" dirty="0">
                <a:solidFill>
                  <a:schemeClr val="bg1"/>
                </a:solidFill>
              </a:rPr>
              <a:t>Operational Carbon</a:t>
            </a:r>
          </a:p>
          <a:p>
            <a:endParaRPr lang="en-US" sz="1200" dirty="0">
              <a:solidFill>
                <a:schemeClr val="bg1"/>
              </a:solidFill>
            </a:endParaRPr>
          </a:p>
        </p:txBody>
      </p:sp>
      <p:sp>
        <p:nvSpPr>
          <p:cNvPr id="16" name="TextBox 15">
            <a:extLst>
              <a:ext uri="{FF2B5EF4-FFF2-40B4-BE49-F238E27FC236}">
                <a16:creationId xmlns:a16="http://schemas.microsoft.com/office/drawing/2014/main" id="{15B95AED-399D-4C52-BABA-915249E6159E}"/>
              </a:ext>
            </a:extLst>
          </p:cNvPr>
          <p:cNvSpPr txBox="1"/>
          <p:nvPr/>
        </p:nvSpPr>
        <p:spPr>
          <a:xfrm>
            <a:off x="8607490" y="5304457"/>
            <a:ext cx="1066800" cy="715089"/>
          </a:xfrm>
          <a:prstGeom prst="roundRect">
            <a:avLst/>
          </a:prstGeom>
          <a:solidFill>
            <a:srgbClr val="0070C0"/>
          </a:solidFill>
        </p:spPr>
        <p:txBody>
          <a:bodyPr wrap="square" rtlCol="0">
            <a:spAutoFit/>
          </a:bodyPr>
          <a:lstStyle/>
          <a:p>
            <a:r>
              <a:rPr lang="en-US" sz="1200" dirty="0">
                <a:solidFill>
                  <a:schemeClr val="bg1"/>
                </a:solidFill>
              </a:rPr>
              <a:t>Building Standards &amp; Codes</a:t>
            </a:r>
          </a:p>
        </p:txBody>
      </p:sp>
      <p:sp>
        <p:nvSpPr>
          <p:cNvPr id="17" name="TextBox 16">
            <a:extLst>
              <a:ext uri="{FF2B5EF4-FFF2-40B4-BE49-F238E27FC236}">
                <a16:creationId xmlns:a16="http://schemas.microsoft.com/office/drawing/2014/main" id="{CBE05183-9920-4F61-A48A-DBF239705E2E}"/>
              </a:ext>
            </a:extLst>
          </p:cNvPr>
          <p:cNvSpPr txBox="1"/>
          <p:nvPr/>
        </p:nvSpPr>
        <p:spPr>
          <a:xfrm>
            <a:off x="10363200" y="2964039"/>
            <a:ext cx="1066800" cy="715089"/>
          </a:xfrm>
          <a:prstGeom prst="roundRect">
            <a:avLst/>
          </a:prstGeom>
          <a:solidFill>
            <a:srgbClr val="0070C0"/>
          </a:solidFill>
        </p:spPr>
        <p:txBody>
          <a:bodyPr wrap="square" rtlCol="0">
            <a:spAutoFit/>
          </a:bodyPr>
          <a:lstStyle/>
          <a:p>
            <a:pPr algn="ctr"/>
            <a:r>
              <a:rPr lang="en-US" sz="1200" dirty="0">
                <a:solidFill>
                  <a:schemeClr val="bg1"/>
                </a:solidFill>
              </a:rPr>
              <a:t>Appliance &amp; Equipment Standards</a:t>
            </a:r>
          </a:p>
        </p:txBody>
      </p:sp>
      <p:sp>
        <p:nvSpPr>
          <p:cNvPr id="18" name="TextBox 17">
            <a:extLst>
              <a:ext uri="{FF2B5EF4-FFF2-40B4-BE49-F238E27FC236}">
                <a16:creationId xmlns:a16="http://schemas.microsoft.com/office/drawing/2014/main" id="{B8446D69-B87A-4F59-B392-B7D0A391D4FA}"/>
              </a:ext>
            </a:extLst>
          </p:cNvPr>
          <p:cNvSpPr txBox="1"/>
          <p:nvPr/>
        </p:nvSpPr>
        <p:spPr>
          <a:xfrm>
            <a:off x="10363200" y="4144330"/>
            <a:ext cx="1066800" cy="715089"/>
          </a:xfrm>
          <a:prstGeom prst="roundRect">
            <a:avLst/>
          </a:prstGeom>
          <a:solidFill>
            <a:srgbClr val="0070C0"/>
          </a:solidFill>
        </p:spPr>
        <p:txBody>
          <a:bodyPr wrap="square" rtlCol="0">
            <a:spAutoFit/>
          </a:bodyPr>
          <a:lstStyle/>
          <a:p>
            <a:r>
              <a:rPr lang="en-US" sz="1200" dirty="0">
                <a:solidFill>
                  <a:schemeClr val="bg1"/>
                </a:solidFill>
              </a:rPr>
              <a:t>Grid Building Intersection</a:t>
            </a:r>
          </a:p>
          <a:p>
            <a:endParaRPr lang="en-US" sz="1200" dirty="0">
              <a:solidFill>
                <a:schemeClr val="bg1"/>
              </a:solidFill>
            </a:endParaRPr>
          </a:p>
        </p:txBody>
      </p:sp>
      <p:sp>
        <p:nvSpPr>
          <p:cNvPr id="19" name="TextBox 18">
            <a:extLst>
              <a:ext uri="{FF2B5EF4-FFF2-40B4-BE49-F238E27FC236}">
                <a16:creationId xmlns:a16="http://schemas.microsoft.com/office/drawing/2014/main" id="{3B5E09EE-5F6E-4A85-B825-512AAFB8D1B1}"/>
              </a:ext>
            </a:extLst>
          </p:cNvPr>
          <p:cNvSpPr txBox="1"/>
          <p:nvPr/>
        </p:nvSpPr>
        <p:spPr>
          <a:xfrm>
            <a:off x="10363200" y="5304457"/>
            <a:ext cx="1066800" cy="715089"/>
          </a:xfrm>
          <a:prstGeom prst="roundRect">
            <a:avLst/>
          </a:prstGeom>
          <a:solidFill>
            <a:srgbClr val="0070C0"/>
          </a:solidFill>
        </p:spPr>
        <p:txBody>
          <a:bodyPr wrap="square" rtlCol="0">
            <a:spAutoFit/>
          </a:bodyPr>
          <a:lstStyle/>
          <a:p>
            <a:pPr algn="ctr"/>
            <a:r>
              <a:rPr lang="en-US" sz="1200" dirty="0">
                <a:solidFill>
                  <a:schemeClr val="bg1"/>
                </a:solidFill>
              </a:rPr>
              <a:t>Training &amp; Education</a:t>
            </a:r>
          </a:p>
          <a:p>
            <a:pPr algn="ctr"/>
            <a:endParaRPr lang="en-US" sz="1200" dirty="0">
              <a:solidFill>
                <a:schemeClr val="bg1"/>
              </a:solidFill>
            </a:endParaRPr>
          </a:p>
        </p:txBody>
      </p:sp>
      <p:sp>
        <p:nvSpPr>
          <p:cNvPr id="20" name="TextBox 19">
            <a:extLst>
              <a:ext uri="{FF2B5EF4-FFF2-40B4-BE49-F238E27FC236}">
                <a16:creationId xmlns:a16="http://schemas.microsoft.com/office/drawing/2014/main" id="{97C8EA0D-B154-45E2-82CC-3991F24C59B8}"/>
              </a:ext>
            </a:extLst>
          </p:cNvPr>
          <p:cNvSpPr txBox="1"/>
          <p:nvPr/>
        </p:nvSpPr>
        <p:spPr>
          <a:xfrm>
            <a:off x="6851780" y="2957812"/>
            <a:ext cx="1066800" cy="715089"/>
          </a:xfrm>
          <a:prstGeom prst="roundRect">
            <a:avLst/>
          </a:prstGeom>
          <a:solidFill>
            <a:srgbClr val="0070C0"/>
          </a:solidFill>
        </p:spPr>
        <p:txBody>
          <a:bodyPr wrap="square" rtlCol="0">
            <a:spAutoFit/>
          </a:bodyPr>
          <a:lstStyle/>
          <a:p>
            <a:pPr algn="ctr"/>
            <a:r>
              <a:rPr lang="en-US" sz="1200" dirty="0">
                <a:solidFill>
                  <a:schemeClr val="bg1"/>
                </a:solidFill>
              </a:rPr>
              <a:t>Knowledge Hub</a:t>
            </a:r>
          </a:p>
          <a:p>
            <a:pPr algn="ctr"/>
            <a:endParaRPr lang="en-US" sz="1200" dirty="0">
              <a:solidFill>
                <a:schemeClr val="bg1"/>
              </a:solidFill>
            </a:endParaRPr>
          </a:p>
        </p:txBody>
      </p:sp>
      <p:sp>
        <p:nvSpPr>
          <p:cNvPr id="21" name="TextBox 20">
            <a:extLst>
              <a:ext uri="{FF2B5EF4-FFF2-40B4-BE49-F238E27FC236}">
                <a16:creationId xmlns:a16="http://schemas.microsoft.com/office/drawing/2014/main" id="{03A656DC-52F1-41C2-A4EB-684BCA900BF9}"/>
              </a:ext>
            </a:extLst>
          </p:cNvPr>
          <p:cNvSpPr txBox="1"/>
          <p:nvPr/>
        </p:nvSpPr>
        <p:spPr>
          <a:xfrm>
            <a:off x="6851780" y="4144330"/>
            <a:ext cx="1066800" cy="715089"/>
          </a:xfrm>
          <a:prstGeom prst="roundRect">
            <a:avLst/>
          </a:prstGeom>
          <a:solidFill>
            <a:srgbClr val="0070C0"/>
          </a:solidFill>
        </p:spPr>
        <p:txBody>
          <a:bodyPr wrap="square" rtlCol="0">
            <a:spAutoFit/>
          </a:bodyPr>
          <a:lstStyle/>
          <a:p>
            <a:r>
              <a:rPr lang="en-US" sz="1200" dirty="0">
                <a:solidFill>
                  <a:schemeClr val="bg1"/>
                </a:solidFill>
              </a:rPr>
              <a:t>Embodied Carbon/LCA</a:t>
            </a:r>
          </a:p>
          <a:p>
            <a:endParaRPr lang="en-US" sz="1200" dirty="0">
              <a:solidFill>
                <a:schemeClr val="bg1"/>
              </a:solidFill>
            </a:endParaRPr>
          </a:p>
        </p:txBody>
      </p:sp>
      <p:sp>
        <p:nvSpPr>
          <p:cNvPr id="22" name="TextBox 21">
            <a:extLst>
              <a:ext uri="{FF2B5EF4-FFF2-40B4-BE49-F238E27FC236}">
                <a16:creationId xmlns:a16="http://schemas.microsoft.com/office/drawing/2014/main" id="{9F7E272E-6C0C-4B3B-849C-D44B4D603C48}"/>
              </a:ext>
            </a:extLst>
          </p:cNvPr>
          <p:cNvSpPr txBox="1"/>
          <p:nvPr/>
        </p:nvSpPr>
        <p:spPr>
          <a:xfrm>
            <a:off x="6851780" y="5304457"/>
            <a:ext cx="1066800" cy="715089"/>
          </a:xfrm>
          <a:prstGeom prst="roundRect">
            <a:avLst/>
          </a:prstGeom>
          <a:solidFill>
            <a:srgbClr val="0070C0"/>
          </a:solidFill>
        </p:spPr>
        <p:txBody>
          <a:bodyPr wrap="square" rtlCol="0">
            <a:spAutoFit/>
          </a:bodyPr>
          <a:lstStyle/>
          <a:p>
            <a:r>
              <a:rPr lang="en-US" sz="1200" dirty="0">
                <a:solidFill>
                  <a:schemeClr val="bg1"/>
                </a:solidFill>
              </a:rPr>
              <a:t>Building Performance Standards</a:t>
            </a:r>
          </a:p>
        </p:txBody>
      </p:sp>
      <p:cxnSp>
        <p:nvCxnSpPr>
          <p:cNvPr id="26" name="Straight Connector 25">
            <a:extLst>
              <a:ext uri="{FF2B5EF4-FFF2-40B4-BE49-F238E27FC236}">
                <a16:creationId xmlns:a16="http://schemas.microsoft.com/office/drawing/2014/main" id="{CAECED8A-2BAD-49E8-B021-553DF0E364B7}"/>
              </a:ext>
            </a:extLst>
          </p:cNvPr>
          <p:cNvCxnSpPr>
            <a:cxnSpLocks/>
            <a:stCxn id="6" idx="3"/>
            <a:endCxn id="7" idx="1"/>
          </p:cNvCxnSpPr>
          <p:nvPr/>
        </p:nvCxnSpPr>
        <p:spPr>
          <a:xfrm flipV="1">
            <a:off x="3585345" y="1847493"/>
            <a:ext cx="1152541" cy="777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EFFB669-4EDD-4CF7-9416-199C30E9BDC4}"/>
              </a:ext>
            </a:extLst>
          </p:cNvPr>
          <p:cNvCxnSpPr>
            <a:cxnSpLocks/>
            <a:stCxn id="7" idx="3"/>
            <a:endCxn id="13" idx="1"/>
          </p:cNvCxnSpPr>
          <p:nvPr/>
        </p:nvCxnSpPr>
        <p:spPr>
          <a:xfrm>
            <a:off x="5804686" y="1847493"/>
            <a:ext cx="196771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CE7DB47-90F2-4396-A599-1AC511DA0567}"/>
              </a:ext>
            </a:extLst>
          </p:cNvPr>
          <p:cNvCxnSpPr>
            <a:cxnSpLocks/>
          </p:cNvCxnSpPr>
          <p:nvPr/>
        </p:nvCxnSpPr>
        <p:spPr>
          <a:xfrm>
            <a:off x="3397898" y="2805093"/>
            <a:ext cx="186778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3D35D81-1684-4BF5-83A5-6B4EE545D973}"/>
              </a:ext>
            </a:extLst>
          </p:cNvPr>
          <p:cNvCxnSpPr>
            <a:cxnSpLocks/>
            <a:endCxn id="8" idx="2"/>
          </p:cNvCxnSpPr>
          <p:nvPr/>
        </p:nvCxnSpPr>
        <p:spPr>
          <a:xfrm flipH="1" flipV="1">
            <a:off x="2880087" y="3158929"/>
            <a:ext cx="27774" cy="232559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789FC3E-4650-4104-B1BC-15B2D6CE92A7}"/>
              </a:ext>
            </a:extLst>
          </p:cNvPr>
          <p:cNvCxnSpPr>
            <a:cxnSpLocks/>
            <a:endCxn id="12" idx="1"/>
          </p:cNvCxnSpPr>
          <p:nvPr/>
        </p:nvCxnSpPr>
        <p:spPr>
          <a:xfrm flipV="1">
            <a:off x="2565948" y="5492218"/>
            <a:ext cx="615611" cy="659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8D72FF-881D-483E-BCDD-452CEEDA9610}"/>
              </a:ext>
            </a:extLst>
          </p:cNvPr>
          <p:cNvCxnSpPr>
            <a:cxnSpLocks/>
          </p:cNvCxnSpPr>
          <p:nvPr/>
        </p:nvCxnSpPr>
        <p:spPr>
          <a:xfrm>
            <a:off x="2565948" y="4341523"/>
            <a:ext cx="61561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8B61DD-1AA2-4428-A324-D0BE9B76C750}"/>
              </a:ext>
            </a:extLst>
          </p:cNvPr>
          <p:cNvCxnSpPr>
            <a:cxnSpLocks/>
          </p:cNvCxnSpPr>
          <p:nvPr/>
        </p:nvCxnSpPr>
        <p:spPr>
          <a:xfrm flipV="1">
            <a:off x="6400800" y="2590800"/>
            <a:ext cx="0" cy="31242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93C995-E88B-442D-9610-E0FA3BBDBF1F}"/>
              </a:ext>
            </a:extLst>
          </p:cNvPr>
          <p:cNvCxnSpPr>
            <a:cxnSpLocks/>
          </p:cNvCxnSpPr>
          <p:nvPr/>
        </p:nvCxnSpPr>
        <p:spPr>
          <a:xfrm flipV="1">
            <a:off x="8305800" y="2590800"/>
            <a:ext cx="0" cy="31242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8F927EA-2A08-408B-A0E5-24F89C191A8A}"/>
              </a:ext>
            </a:extLst>
          </p:cNvPr>
          <p:cNvCxnSpPr>
            <a:cxnSpLocks/>
          </p:cNvCxnSpPr>
          <p:nvPr/>
        </p:nvCxnSpPr>
        <p:spPr>
          <a:xfrm flipV="1">
            <a:off x="10058400" y="2590800"/>
            <a:ext cx="0" cy="31242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93B2AFA-CC9E-4C64-9BA6-6C2958C554FA}"/>
              </a:ext>
            </a:extLst>
          </p:cNvPr>
          <p:cNvCxnSpPr>
            <a:cxnSpLocks/>
          </p:cNvCxnSpPr>
          <p:nvPr/>
        </p:nvCxnSpPr>
        <p:spPr>
          <a:xfrm>
            <a:off x="6380100" y="2590800"/>
            <a:ext cx="36783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C6FA02-9988-43F5-961A-A2BB695130EC}"/>
              </a:ext>
            </a:extLst>
          </p:cNvPr>
          <p:cNvCxnSpPr>
            <a:cxnSpLocks/>
          </p:cNvCxnSpPr>
          <p:nvPr/>
        </p:nvCxnSpPr>
        <p:spPr>
          <a:xfrm flipV="1">
            <a:off x="8302690" y="2170986"/>
            <a:ext cx="0" cy="8008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C89530D-A40E-403D-A3C8-2265B9511F91}"/>
              </a:ext>
            </a:extLst>
          </p:cNvPr>
          <p:cNvCxnSpPr>
            <a:cxnSpLocks/>
          </p:cNvCxnSpPr>
          <p:nvPr/>
        </p:nvCxnSpPr>
        <p:spPr>
          <a:xfrm>
            <a:off x="6400801" y="3352800"/>
            <a:ext cx="45097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E14562-CD86-4652-8C69-B024B7C4785A}"/>
              </a:ext>
            </a:extLst>
          </p:cNvPr>
          <p:cNvCxnSpPr>
            <a:cxnSpLocks/>
          </p:cNvCxnSpPr>
          <p:nvPr/>
        </p:nvCxnSpPr>
        <p:spPr>
          <a:xfrm>
            <a:off x="6400801" y="4501873"/>
            <a:ext cx="45097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A1B787-B18E-4A94-B730-2D79ED5EF1DB}"/>
              </a:ext>
            </a:extLst>
          </p:cNvPr>
          <p:cNvCxnSpPr>
            <a:cxnSpLocks/>
          </p:cNvCxnSpPr>
          <p:nvPr/>
        </p:nvCxnSpPr>
        <p:spPr>
          <a:xfrm>
            <a:off x="6380100" y="5675675"/>
            <a:ext cx="4716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A6C53F5-7F54-4702-84C0-452A7DF818C5}"/>
              </a:ext>
            </a:extLst>
          </p:cNvPr>
          <p:cNvCxnSpPr>
            <a:cxnSpLocks/>
          </p:cNvCxnSpPr>
          <p:nvPr/>
        </p:nvCxnSpPr>
        <p:spPr>
          <a:xfrm>
            <a:off x="8305800" y="3352800"/>
            <a:ext cx="30169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1AF67B4-947C-4DAE-A5F8-0997909F06CB}"/>
              </a:ext>
            </a:extLst>
          </p:cNvPr>
          <p:cNvCxnSpPr>
            <a:cxnSpLocks/>
          </p:cNvCxnSpPr>
          <p:nvPr/>
        </p:nvCxnSpPr>
        <p:spPr>
          <a:xfrm>
            <a:off x="8305800" y="4501873"/>
            <a:ext cx="30169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094B833-A23A-4E01-822F-D21180C6B570}"/>
              </a:ext>
            </a:extLst>
          </p:cNvPr>
          <p:cNvCxnSpPr>
            <a:cxnSpLocks/>
          </p:cNvCxnSpPr>
          <p:nvPr/>
        </p:nvCxnSpPr>
        <p:spPr>
          <a:xfrm>
            <a:off x="8302690" y="5671525"/>
            <a:ext cx="30169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B9B686C-D71D-4032-9458-ECADA701EDCF}"/>
              </a:ext>
            </a:extLst>
          </p:cNvPr>
          <p:cNvCxnSpPr>
            <a:cxnSpLocks/>
          </p:cNvCxnSpPr>
          <p:nvPr/>
        </p:nvCxnSpPr>
        <p:spPr>
          <a:xfrm>
            <a:off x="10061510" y="3352800"/>
            <a:ext cx="30169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9486E00-2FA2-4AC7-BEC0-01CC1AE8BC26}"/>
              </a:ext>
            </a:extLst>
          </p:cNvPr>
          <p:cNvCxnSpPr>
            <a:cxnSpLocks/>
          </p:cNvCxnSpPr>
          <p:nvPr/>
        </p:nvCxnSpPr>
        <p:spPr>
          <a:xfrm>
            <a:off x="10069480" y="4501873"/>
            <a:ext cx="30169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1A7D0AC-1B7B-439D-9AD9-1E38E544DF73}"/>
              </a:ext>
            </a:extLst>
          </p:cNvPr>
          <p:cNvCxnSpPr>
            <a:cxnSpLocks/>
          </p:cNvCxnSpPr>
          <p:nvPr/>
        </p:nvCxnSpPr>
        <p:spPr>
          <a:xfrm>
            <a:off x="10061510" y="5671525"/>
            <a:ext cx="30169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6543F00-145B-4C28-9D68-E0FABE9A2FC2}"/>
              </a:ext>
            </a:extLst>
          </p:cNvPr>
          <p:cNvSpPr/>
          <p:nvPr/>
        </p:nvSpPr>
        <p:spPr>
          <a:xfrm>
            <a:off x="789774" y="3443675"/>
            <a:ext cx="3605685" cy="2489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456C2466-7B73-49BF-9364-36B583A470C5}"/>
              </a:ext>
            </a:extLst>
          </p:cNvPr>
          <p:cNvCxnSpPr>
            <a:cxnSpLocks/>
          </p:cNvCxnSpPr>
          <p:nvPr/>
        </p:nvCxnSpPr>
        <p:spPr>
          <a:xfrm flipV="1">
            <a:off x="5265687" y="2169213"/>
            <a:ext cx="0" cy="124289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A648EF08-4BFF-4328-9084-27889C236246}"/>
              </a:ext>
            </a:extLst>
          </p:cNvPr>
          <p:cNvPicPr>
            <a:picLocks noChangeAspect="1"/>
          </p:cNvPicPr>
          <p:nvPr/>
        </p:nvPicPr>
        <p:blipFill>
          <a:blip r:embed="rId3"/>
          <a:stretch>
            <a:fillRect/>
          </a:stretch>
        </p:blipFill>
        <p:spPr>
          <a:xfrm>
            <a:off x="4648201" y="3371332"/>
            <a:ext cx="1409700" cy="990600"/>
          </a:xfrm>
          <a:prstGeom prst="rect">
            <a:avLst/>
          </a:prstGeom>
        </p:spPr>
      </p:pic>
    </p:spTree>
    <p:extLst>
      <p:ext uri="{BB962C8B-B14F-4D97-AF65-F5344CB8AC3E}">
        <p14:creationId xmlns:p14="http://schemas.microsoft.com/office/powerpoint/2010/main" val="3323132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9" y="1165107"/>
            <a:ext cx="4432935"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What</a:t>
            </a:r>
            <a:r>
              <a:rPr sz="2325" b="0" spc="-4" dirty="0">
                <a:latin typeface="Calibri Light"/>
                <a:cs typeface="Calibri Light"/>
              </a:rPr>
              <a:t> </a:t>
            </a:r>
            <a:r>
              <a:rPr sz="2325" b="0" spc="23" dirty="0">
                <a:latin typeface="Calibri Light"/>
                <a:cs typeface="Calibri Light"/>
              </a:rPr>
              <a:t>is</a:t>
            </a:r>
            <a:r>
              <a:rPr sz="2325" b="0" dirty="0">
                <a:latin typeface="Calibri Light"/>
                <a:cs typeface="Calibri Light"/>
              </a:rPr>
              <a:t> </a:t>
            </a:r>
            <a:r>
              <a:rPr sz="2325" b="0" spc="23" dirty="0">
                <a:latin typeface="Calibri Light"/>
                <a:cs typeface="Calibri Light"/>
              </a:rPr>
              <a:t>Each</a:t>
            </a:r>
            <a:r>
              <a:rPr sz="2325" b="0" spc="4" dirty="0">
                <a:latin typeface="Calibri Light"/>
                <a:cs typeface="Calibri Light"/>
              </a:rPr>
              <a:t> </a:t>
            </a:r>
            <a:r>
              <a:rPr sz="2325" b="0" spc="19" dirty="0">
                <a:latin typeface="Calibri Light"/>
                <a:cs typeface="Calibri Light"/>
              </a:rPr>
              <a:t>Working</a:t>
            </a:r>
            <a:r>
              <a:rPr sz="2325" b="0" dirty="0">
                <a:latin typeface="Calibri Light"/>
                <a:cs typeface="Calibri Light"/>
              </a:rPr>
              <a:t> </a:t>
            </a:r>
            <a:r>
              <a:rPr sz="2325" b="0" spc="26" dirty="0">
                <a:latin typeface="Calibri Light"/>
                <a:cs typeface="Calibri Light"/>
              </a:rPr>
              <a:t>Group</a:t>
            </a:r>
            <a:r>
              <a:rPr sz="2325" b="0" spc="4" dirty="0">
                <a:latin typeface="Calibri Light"/>
                <a:cs typeface="Calibri Light"/>
              </a:rPr>
              <a:t> </a:t>
            </a:r>
            <a:r>
              <a:rPr sz="2325" b="0" spc="34" dirty="0">
                <a:latin typeface="Calibri Light"/>
                <a:cs typeface="Calibri Light"/>
              </a:rPr>
              <a:t>Doing?</a:t>
            </a:r>
            <a:endParaRPr sz="2325">
              <a:latin typeface="Calibri Light"/>
              <a:cs typeface="Calibri Light"/>
            </a:endParaRPr>
          </a:p>
        </p:txBody>
      </p:sp>
      <p:sp>
        <p:nvSpPr>
          <p:cNvPr id="3" name="object 3"/>
          <p:cNvSpPr txBox="1"/>
          <p:nvPr/>
        </p:nvSpPr>
        <p:spPr>
          <a:xfrm>
            <a:off x="627529" y="1350494"/>
            <a:ext cx="11568954" cy="4530375"/>
          </a:xfrm>
          <a:prstGeom prst="rect">
            <a:avLst/>
          </a:prstGeom>
        </p:spPr>
        <p:txBody>
          <a:bodyPr vert="horz" wrap="square" lIns="0" tIns="137636" rIns="0" bIns="0" rtlCol="0">
            <a:spAutoFit/>
          </a:bodyPr>
          <a:lstStyle/>
          <a:p>
            <a:pPr marL="9048">
              <a:spcBef>
                <a:spcPts val="1084"/>
              </a:spcBef>
              <a:buSzPct val="129166"/>
              <a:tabLst>
                <a:tab pos="223838" algn="l"/>
              </a:tabLst>
            </a:pPr>
            <a:r>
              <a:rPr lang="en-US" sz="2800" b="1" spc="-4" dirty="0">
                <a:latin typeface="Calibri"/>
                <a:cs typeface="Calibri"/>
              </a:rPr>
              <a:t>Outline </a:t>
            </a:r>
            <a:r>
              <a:rPr sz="2800" b="1" spc="-4" dirty="0">
                <a:latin typeface="Calibri"/>
                <a:cs typeface="Calibri"/>
              </a:rPr>
              <a:t>ASHRAE’s positions on:</a:t>
            </a:r>
          </a:p>
          <a:p>
            <a:pPr marL="685800" lvl="1" indent="-228600">
              <a:lnSpc>
                <a:spcPct val="107000"/>
              </a:lnSpc>
              <a:buFont typeface="Courier New" panose="02070309020205020404" pitchFamily="49" charset="0"/>
              <a:buChar char="o"/>
              <a:tabLst>
                <a:tab pos="685800" algn="l"/>
                <a:tab pos="914400" algn="l"/>
              </a:tabLst>
            </a:pPr>
            <a:endParaRPr lang="en-US" sz="2600" dirty="0">
              <a:latin typeface="Arial" panose="020B0604020202020204" pitchFamily="34" charset="0"/>
              <a:ea typeface="Calibri" panose="020F0502020204030204" pitchFamily="34" charset="0"/>
              <a:cs typeface="Times New Roman" panose="02020603050405020304" pitchFamily="18" charset="0"/>
            </a:endParaRPr>
          </a:p>
          <a:p>
            <a:pPr marL="914400" lvl="1" indent="-457200">
              <a:lnSpc>
                <a:spcPct val="107000"/>
              </a:lnSpc>
              <a:buFont typeface="Arial" panose="020B0604020202020204" pitchFamily="34" charset="0"/>
              <a:buChar char="•"/>
              <a:tabLst>
                <a:tab pos="685800" algn="l"/>
                <a:tab pos="914400" algn="l"/>
              </a:tabLst>
            </a:pPr>
            <a:r>
              <a:rPr lang="en-US" sz="2800" i="1" dirty="0">
                <a:latin typeface="Arial" panose="020B0604020202020204" pitchFamily="34" charset="0"/>
                <a:ea typeface="Calibri" panose="020F0502020204030204" pitchFamily="34" charset="0"/>
                <a:cs typeface="Arial" panose="020B0604020202020204" pitchFamily="34" charset="0"/>
              </a:rPr>
              <a:t>Embodied</a:t>
            </a:r>
            <a:r>
              <a:rPr lang="en-US" sz="2800" dirty="0">
                <a:latin typeface="Arial" panose="020B0604020202020204" pitchFamily="34" charset="0"/>
                <a:ea typeface="Calibri" panose="020F0502020204030204" pitchFamily="34" charset="0"/>
                <a:cs typeface="Arial" panose="020B0604020202020204" pitchFamily="34" charset="0"/>
              </a:rPr>
              <a:t> carbon from cradle to grave</a:t>
            </a:r>
          </a:p>
          <a:p>
            <a:pPr marL="914400" lvl="1" indent="-457200">
              <a:lnSpc>
                <a:spcPct val="107000"/>
              </a:lnSpc>
              <a:buFont typeface="Arial" panose="020B0604020202020204" pitchFamily="34" charset="0"/>
              <a:buChar char="•"/>
              <a:tabLst>
                <a:tab pos="685800" algn="l"/>
                <a:tab pos="914400" algn="l"/>
              </a:tabLst>
            </a:pPr>
            <a:r>
              <a:rPr lang="en-US" sz="2800" i="1" dirty="0">
                <a:latin typeface="Arial" panose="020B0604020202020204" pitchFamily="34" charset="0"/>
                <a:ea typeface="Calibri" panose="020F0502020204030204" pitchFamily="34" charset="0"/>
                <a:cs typeface="Arial" panose="020B0604020202020204" pitchFamily="34" charset="0"/>
              </a:rPr>
              <a:t>Operational</a:t>
            </a:r>
            <a:r>
              <a:rPr lang="en-US" sz="2800" dirty="0">
                <a:latin typeface="Arial" panose="020B0604020202020204" pitchFamily="34" charset="0"/>
                <a:ea typeface="Calibri" panose="020F0502020204030204" pitchFamily="34" charset="0"/>
                <a:cs typeface="Arial" panose="020B0604020202020204" pitchFamily="34" charset="0"/>
              </a:rPr>
              <a:t> carbon</a:t>
            </a:r>
          </a:p>
          <a:p>
            <a:pPr marL="914400" lvl="1" indent="-457200">
              <a:lnSpc>
                <a:spcPct val="107000"/>
              </a:lnSpc>
              <a:buFont typeface="Arial" panose="020B0604020202020204" pitchFamily="34" charset="0"/>
              <a:buChar char="•"/>
              <a:tabLst>
                <a:tab pos="685800" algn="l"/>
                <a:tab pos="914400" algn="l"/>
              </a:tabLst>
            </a:pPr>
            <a:r>
              <a:rPr lang="en-US" sz="2800" dirty="0">
                <a:latin typeface="Arial" panose="020B0604020202020204" pitchFamily="34" charset="0"/>
                <a:ea typeface="Calibri" panose="020F0502020204030204" pitchFamily="34" charset="0"/>
                <a:cs typeface="Arial" panose="020B0604020202020204" pitchFamily="34" charset="0"/>
              </a:rPr>
              <a:t>Importance of decarbonization and effects on sectors of the built environment</a:t>
            </a:r>
          </a:p>
          <a:p>
            <a:pPr marL="914400" lvl="1" indent="-457200">
              <a:lnSpc>
                <a:spcPct val="107000"/>
              </a:lnSpc>
              <a:buFont typeface="Arial" panose="020B0604020202020204" pitchFamily="34" charset="0"/>
              <a:buChar char="•"/>
              <a:tabLst>
                <a:tab pos="685800" algn="l"/>
                <a:tab pos="914400" algn="l"/>
              </a:tabLst>
            </a:pPr>
            <a:r>
              <a:rPr lang="en-US" sz="2800" dirty="0">
                <a:latin typeface="Arial" panose="020B0604020202020204" pitchFamily="34" charset="0"/>
                <a:ea typeface="Calibri" panose="020F0502020204030204" pitchFamily="34" charset="0"/>
                <a:cs typeface="Arial" panose="020B0604020202020204" pitchFamily="34" charset="0"/>
              </a:rPr>
              <a:t>General policy goals at local, federal and international levels</a:t>
            </a:r>
          </a:p>
          <a:p>
            <a:pPr marL="914400" lvl="1" indent="-457200">
              <a:lnSpc>
                <a:spcPct val="107000"/>
              </a:lnSpc>
              <a:buFont typeface="Arial" panose="020B0604020202020204" pitchFamily="34" charset="0"/>
              <a:buChar char="•"/>
              <a:tabLst>
                <a:tab pos="685800" algn="l"/>
                <a:tab pos="914400" algn="l"/>
              </a:tabLst>
            </a:pPr>
            <a:r>
              <a:rPr lang="en-US" sz="2800" dirty="0">
                <a:latin typeface="Arial" panose="020B0604020202020204" pitchFamily="34" charset="0"/>
                <a:ea typeface="Calibri" panose="020F0502020204030204" pitchFamily="34" charset="0"/>
                <a:cs typeface="Arial" panose="020B0604020202020204" pitchFamily="34" charset="0"/>
              </a:rPr>
              <a:t>Resources available to meet building decarbonization goals</a:t>
            </a:r>
          </a:p>
          <a:p>
            <a:pPr marL="914400" lvl="1" indent="-457200">
              <a:lnSpc>
                <a:spcPct val="107000"/>
              </a:lnSpc>
              <a:buFont typeface="Arial" panose="020B0604020202020204" pitchFamily="34" charset="0"/>
              <a:buChar char="•"/>
              <a:tabLst>
                <a:tab pos="685800" algn="l"/>
                <a:tab pos="914400" algn="l"/>
              </a:tabLst>
            </a:pPr>
            <a:r>
              <a:rPr lang="en-US" sz="2800" dirty="0">
                <a:latin typeface="Arial" panose="020B0604020202020204" pitchFamily="34" charset="0"/>
                <a:ea typeface="Calibri" panose="020F0502020204030204" pitchFamily="34" charset="0"/>
                <a:cs typeface="Arial" panose="020B0604020202020204" pitchFamily="34" charset="0"/>
              </a:rPr>
              <a:t>Commitments to ASHRAE action</a:t>
            </a:r>
          </a:p>
          <a:p>
            <a:pPr marL="608648" lvl="1" indent="-257175">
              <a:spcBef>
                <a:spcPts val="416"/>
              </a:spcBef>
              <a:buFont typeface="Courier New"/>
              <a:buChar char="o"/>
              <a:tabLst>
                <a:tab pos="609124" algn="l"/>
              </a:tabLst>
            </a:pPr>
            <a:endParaRPr sz="1650" dirty="0">
              <a:latin typeface="Calibri"/>
              <a:cs typeface="Calibri"/>
            </a:endParaRPr>
          </a:p>
        </p:txBody>
      </p:sp>
      <p:sp>
        <p:nvSpPr>
          <p:cNvPr id="4" name="TextBox 3">
            <a:extLst>
              <a:ext uri="{FF2B5EF4-FFF2-40B4-BE49-F238E27FC236}">
                <a16:creationId xmlns:a16="http://schemas.microsoft.com/office/drawing/2014/main" id="{84C3B051-1935-4D9D-BF11-FF2D9F35DAC3}"/>
              </a:ext>
            </a:extLst>
          </p:cNvPr>
          <p:cNvSpPr txBox="1"/>
          <p:nvPr/>
        </p:nvSpPr>
        <p:spPr>
          <a:xfrm>
            <a:off x="3024414" y="317177"/>
            <a:ext cx="72390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Position Document Working Group</a:t>
            </a:r>
          </a:p>
        </p:txBody>
      </p:sp>
      <p:sp>
        <p:nvSpPr>
          <p:cNvPr id="6" name="TextBox 5">
            <a:extLst>
              <a:ext uri="{FF2B5EF4-FFF2-40B4-BE49-F238E27FC236}">
                <a16:creationId xmlns:a16="http://schemas.microsoft.com/office/drawing/2014/main" id="{F474C4AB-DA52-4556-9979-05932503D7BD}"/>
              </a:ext>
            </a:extLst>
          </p:cNvPr>
          <p:cNvSpPr txBox="1"/>
          <p:nvPr/>
        </p:nvSpPr>
        <p:spPr>
          <a:xfrm>
            <a:off x="8306844" y="5836000"/>
            <a:ext cx="2766164" cy="369332"/>
          </a:xfrm>
          <a:prstGeom prst="rect">
            <a:avLst/>
          </a:prstGeom>
          <a:noFill/>
        </p:spPr>
        <p:txBody>
          <a:bodyPr wrap="square">
            <a:spAutoFit/>
          </a:bodyPr>
          <a:lstStyle/>
          <a:p>
            <a:r>
              <a:rPr lang="en-US" sz="1800" dirty="0">
                <a:latin typeface="Arial" panose="020B0604020202020204" pitchFamily="34" charset="0"/>
                <a:ea typeface="Calibri" panose="020F0502020204030204" pitchFamily="34" charset="0"/>
                <a:cs typeface="Arial" panose="020B0604020202020204" pitchFamily="34" charset="0"/>
                <a:hlinkClick r:id="rId3"/>
              </a:rPr>
              <a:t>www.ashrae.org/decarb</a:t>
            </a:r>
            <a:endParaRPr lang="en-US" dirty="0"/>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E25BC62-BAFB-43F4-A516-710E1C2EB3D3}"/>
                  </a:ext>
                </a:extLst>
              </p14:cNvPr>
              <p14:cNvContentPartPr/>
              <p14:nvPr/>
            </p14:nvContentPartPr>
            <p14:xfrm>
              <a:off x="213791" y="728167"/>
              <a:ext cx="73800" cy="16200"/>
            </p14:xfrm>
          </p:contentPart>
        </mc:Choice>
        <mc:Fallback xmlns="">
          <p:pic>
            <p:nvPicPr>
              <p:cNvPr id="5" name="Ink 4">
                <a:extLst>
                  <a:ext uri="{FF2B5EF4-FFF2-40B4-BE49-F238E27FC236}">
                    <a16:creationId xmlns:a16="http://schemas.microsoft.com/office/drawing/2014/main" id="{EE25BC62-BAFB-43F4-A516-710E1C2EB3D3}"/>
                  </a:ext>
                </a:extLst>
              </p:cNvPr>
              <p:cNvPicPr/>
              <p:nvPr/>
            </p:nvPicPr>
            <p:blipFill>
              <a:blip r:embed="rId5"/>
              <a:stretch>
                <a:fillRect/>
              </a:stretch>
            </p:blipFill>
            <p:spPr>
              <a:xfrm>
                <a:off x="204791" y="719167"/>
                <a:ext cx="91440" cy="338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9" y="1165107"/>
            <a:ext cx="4432935"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What</a:t>
            </a:r>
            <a:r>
              <a:rPr sz="2325" b="0" spc="-4" dirty="0">
                <a:latin typeface="Calibri Light"/>
                <a:cs typeface="Calibri Light"/>
              </a:rPr>
              <a:t> </a:t>
            </a:r>
            <a:r>
              <a:rPr sz="2325" b="0" spc="23" dirty="0">
                <a:latin typeface="Calibri Light"/>
                <a:cs typeface="Calibri Light"/>
              </a:rPr>
              <a:t>is</a:t>
            </a:r>
            <a:r>
              <a:rPr sz="2325" b="0" dirty="0">
                <a:latin typeface="Calibri Light"/>
                <a:cs typeface="Calibri Light"/>
              </a:rPr>
              <a:t> </a:t>
            </a:r>
            <a:r>
              <a:rPr sz="2325" b="0" spc="23" dirty="0">
                <a:latin typeface="Calibri Light"/>
                <a:cs typeface="Calibri Light"/>
              </a:rPr>
              <a:t>Each</a:t>
            </a:r>
            <a:r>
              <a:rPr sz="2325" b="0" spc="4" dirty="0">
                <a:latin typeface="Calibri Light"/>
                <a:cs typeface="Calibri Light"/>
              </a:rPr>
              <a:t> </a:t>
            </a:r>
            <a:r>
              <a:rPr sz="2325" b="0" spc="19" dirty="0">
                <a:latin typeface="Calibri Light"/>
                <a:cs typeface="Calibri Light"/>
              </a:rPr>
              <a:t>Working</a:t>
            </a:r>
            <a:r>
              <a:rPr sz="2325" b="0" dirty="0">
                <a:latin typeface="Calibri Light"/>
                <a:cs typeface="Calibri Light"/>
              </a:rPr>
              <a:t> </a:t>
            </a:r>
            <a:r>
              <a:rPr sz="2325" b="0" spc="26" dirty="0">
                <a:latin typeface="Calibri Light"/>
                <a:cs typeface="Calibri Light"/>
              </a:rPr>
              <a:t>Group</a:t>
            </a:r>
            <a:r>
              <a:rPr sz="2325" b="0" spc="4" dirty="0">
                <a:latin typeface="Calibri Light"/>
                <a:cs typeface="Calibri Light"/>
              </a:rPr>
              <a:t> </a:t>
            </a:r>
            <a:r>
              <a:rPr sz="2325" b="0" spc="34" dirty="0">
                <a:latin typeface="Calibri Light"/>
                <a:cs typeface="Calibri Light"/>
              </a:rPr>
              <a:t>Doing?</a:t>
            </a:r>
            <a:endParaRPr sz="2325">
              <a:latin typeface="Calibri Light"/>
              <a:cs typeface="Calibri Light"/>
            </a:endParaRPr>
          </a:p>
        </p:txBody>
      </p:sp>
      <p:sp>
        <p:nvSpPr>
          <p:cNvPr id="3" name="object 3"/>
          <p:cNvSpPr txBox="1"/>
          <p:nvPr/>
        </p:nvSpPr>
        <p:spPr>
          <a:xfrm>
            <a:off x="1524000" y="1623393"/>
            <a:ext cx="9752378" cy="3611213"/>
          </a:xfrm>
          <a:prstGeom prst="rect">
            <a:avLst/>
          </a:prstGeom>
        </p:spPr>
        <p:txBody>
          <a:bodyPr vert="horz" wrap="square" lIns="0" tIns="137636" rIns="0" bIns="0" rtlCol="0">
            <a:spAutoFit/>
          </a:bodyPr>
          <a:lstStyle/>
          <a:p>
            <a:pPr>
              <a:lnSpc>
                <a:spcPct val="105000"/>
              </a:lnSpc>
            </a:pPr>
            <a:r>
              <a:rPr lang="en-US" sz="2800" dirty="0">
                <a:latin typeface="Arial" panose="020B0604020202020204" pitchFamily="34" charset="0"/>
                <a:ea typeface="Calibri" panose="020F0502020204030204" pitchFamily="34" charset="0"/>
                <a:cs typeface="Arial" panose="020B0604020202020204" pitchFamily="34" charset="0"/>
              </a:rPr>
              <a:t>Collaborate with other Working Groups and Affiliated Groups globally to Identify and Archive Resources Available:</a:t>
            </a:r>
          </a:p>
          <a:p>
            <a:pPr marL="2057400" lvl="4" indent="-228600">
              <a:lnSpc>
                <a:spcPct val="105000"/>
              </a:lnSpc>
              <a:buFont typeface="Wingdings" panose="05000000000000000000" pitchFamily="2" charset="2"/>
              <a:buChar char=""/>
            </a:pPr>
            <a:endParaRPr lang="en-US" sz="2800" dirty="0">
              <a:latin typeface="Arial" panose="020B0604020202020204" pitchFamily="34" charset="0"/>
              <a:ea typeface="Calibri" panose="020F0502020204030204" pitchFamily="34" charset="0"/>
              <a:cs typeface="Arial" panose="020B0604020202020204" pitchFamily="34" charset="0"/>
            </a:endParaRPr>
          </a:p>
          <a:p>
            <a:pPr marL="2057400" lvl="4" indent="-228600">
              <a:lnSpc>
                <a:spcPct val="105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Arial" panose="020B0604020202020204" pitchFamily="34" charset="0"/>
              </a:rPr>
              <a:t>Definitions </a:t>
            </a:r>
          </a:p>
          <a:p>
            <a:pPr marL="2057400" lvl="4" indent="-228600">
              <a:lnSpc>
                <a:spcPct val="105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Arial" panose="020B0604020202020204" pitchFamily="34" charset="0"/>
              </a:rPr>
              <a:t>Literature</a:t>
            </a:r>
          </a:p>
          <a:p>
            <a:pPr marL="2057400" lvl="4" indent="-228600">
              <a:lnSpc>
                <a:spcPct val="105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Arial" panose="020B0604020202020204" pitchFamily="34" charset="0"/>
              </a:rPr>
              <a:t>Research</a:t>
            </a:r>
          </a:p>
          <a:p>
            <a:pPr marL="2057400" lvl="4" indent="-228600">
              <a:lnSpc>
                <a:spcPct val="105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Arial" panose="020B0604020202020204" pitchFamily="34" charset="0"/>
              </a:rPr>
              <a:t>Policy Goals</a:t>
            </a:r>
          </a:p>
          <a:p>
            <a:pPr marL="608648" lvl="1" indent="-257175">
              <a:spcBef>
                <a:spcPts val="413"/>
              </a:spcBef>
              <a:buFont typeface="Courier New"/>
              <a:buChar char="o"/>
              <a:tabLst>
                <a:tab pos="609124" algn="l"/>
              </a:tabLst>
            </a:pPr>
            <a:endParaRPr sz="1650" dirty="0">
              <a:latin typeface="Calibri"/>
              <a:cs typeface="Calibri"/>
            </a:endParaRPr>
          </a:p>
        </p:txBody>
      </p:sp>
      <p:sp>
        <p:nvSpPr>
          <p:cNvPr id="5" name="TextBox 4">
            <a:extLst>
              <a:ext uri="{FF2B5EF4-FFF2-40B4-BE49-F238E27FC236}">
                <a16:creationId xmlns:a16="http://schemas.microsoft.com/office/drawing/2014/main" id="{9F79D7E8-CFDD-4512-92AE-349DF674C9D8}"/>
              </a:ext>
            </a:extLst>
          </p:cNvPr>
          <p:cNvSpPr txBox="1"/>
          <p:nvPr/>
        </p:nvSpPr>
        <p:spPr>
          <a:xfrm>
            <a:off x="2414814" y="304800"/>
            <a:ext cx="8458200" cy="584775"/>
          </a:xfrm>
          <a:prstGeom prst="rect">
            <a:avLst/>
          </a:prstGeom>
          <a:noFill/>
        </p:spPr>
        <p:txBody>
          <a:bodyPr wrap="square">
            <a:spAutoFit/>
          </a:bodyPr>
          <a:lstStyle/>
          <a:p>
            <a:pPr marL="9048">
              <a:spcBef>
                <a:spcPts val="1084"/>
              </a:spcBef>
              <a:buSzPct val="129166"/>
              <a:tabLst>
                <a:tab pos="223838" algn="l"/>
              </a:tabLst>
            </a:pP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a:t>
            </a:r>
            <a:r>
              <a:rPr lang="en-US" sz="3200" b="1" spc="-3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8"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Knowledge</a:t>
            </a:r>
            <a:r>
              <a:rPr lang="en-US" sz="3200" b="1" spc="-1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Hub</a:t>
            </a:r>
            <a:r>
              <a:rPr lang="en-US" sz="3200" b="1" spc="-19"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Working Group</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9" y="1165107"/>
            <a:ext cx="4432935"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What</a:t>
            </a:r>
            <a:r>
              <a:rPr sz="2325" b="0" spc="-4" dirty="0">
                <a:latin typeface="Calibri Light"/>
                <a:cs typeface="Calibri Light"/>
              </a:rPr>
              <a:t> </a:t>
            </a:r>
            <a:r>
              <a:rPr sz="2325" b="0" spc="23" dirty="0">
                <a:latin typeface="Calibri Light"/>
                <a:cs typeface="Calibri Light"/>
              </a:rPr>
              <a:t>is</a:t>
            </a:r>
            <a:r>
              <a:rPr sz="2325" b="0" dirty="0">
                <a:latin typeface="Calibri Light"/>
                <a:cs typeface="Calibri Light"/>
              </a:rPr>
              <a:t> </a:t>
            </a:r>
            <a:r>
              <a:rPr sz="2325" b="0" spc="23" dirty="0">
                <a:latin typeface="Calibri Light"/>
                <a:cs typeface="Calibri Light"/>
              </a:rPr>
              <a:t>Each</a:t>
            </a:r>
            <a:r>
              <a:rPr sz="2325" b="0" spc="4" dirty="0">
                <a:latin typeface="Calibri Light"/>
                <a:cs typeface="Calibri Light"/>
              </a:rPr>
              <a:t> </a:t>
            </a:r>
            <a:r>
              <a:rPr sz="2325" b="0" spc="19" dirty="0">
                <a:latin typeface="Calibri Light"/>
                <a:cs typeface="Calibri Light"/>
              </a:rPr>
              <a:t>Working</a:t>
            </a:r>
            <a:r>
              <a:rPr sz="2325" b="0" dirty="0">
                <a:latin typeface="Calibri Light"/>
                <a:cs typeface="Calibri Light"/>
              </a:rPr>
              <a:t> </a:t>
            </a:r>
            <a:r>
              <a:rPr sz="2325" b="0" spc="26" dirty="0">
                <a:latin typeface="Calibri Light"/>
                <a:cs typeface="Calibri Light"/>
              </a:rPr>
              <a:t>Group</a:t>
            </a:r>
            <a:r>
              <a:rPr sz="2325" b="0" spc="4" dirty="0">
                <a:latin typeface="Calibri Light"/>
                <a:cs typeface="Calibri Light"/>
              </a:rPr>
              <a:t> </a:t>
            </a:r>
            <a:r>
              <a:rPr sz="2325" b="0" spc="34" dirty="0">
                <a:latin typeface="Calibri Light"/>
                <a:cs typeface="Calibri Light"/>
              </a:rPr>
              <a:t>Doing?</a:t>
            </a:r>
            <a:endParaRPr sz="2325">
              <a:latin typeface="Calibri Light"/>
              <a:cs typeface="Calibri Light"/>
            </a:endParaRPr>
          </a:p>
        </p:txBody>
      </p:sp>
      <p:sp>
        <p:nvSpPr>
          <p:cNvPr id="3" name="object 3"/>
          <p:cNvSpPr txBox="1">
            <a:spLocks noGrp="1"/>
          </p:cNvSpPr>
          <p:nvPr>
            <p:ph type="body" idx="1"/>
          </p:nvPr>
        </p:nvSpPr>
        <p:spPr>
          <a:xfrm>
            <a:off x="609600" y="1447800"/>
            <a:ext cx="10972800" cy="4642201"/>
          </a:xfrm>
          <a:prstGeom prst="rect">
            <a:avLst/>
          </a:prstGeom>
        </p:spPr>
        <p:txBody>
          <a:bodyPr vert="horz" wrap="square" lIns="0" tIns="137636" rIns="0" bIns="0" rtlCol="0">
            <a:spAutoFit/>
          </a:bodyPr>
          <a:lstStyle/>
          <a:p>
            <a:pPr marL="1028700" lvl="1" indent="-457200">
              <a:lnSpc>
                <a:spcPct val="105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Identify issues in migrating to less carbon intensive energy sources</a:t>
            </a:r>
          </a:p>
          <a:p>
            <a:pPr marL="571500" lvl="1">
              <a:lnSpc>
                <a:spcPct val="105000"/>
              </a:lnSpc>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028700" lvl="1" indent="-457200">
              <a:lnSpc>
                <a:spcPct val="105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Identify strategies to minimize building electrical consumption</a:t>
            </a:r>
          </a:p>
          <a:p>
            <a:pPr marL="571500" lvl="1">
              <a:lnSpc>
                <a:spcPct val="105000"/>
              </a:lnSpc>
            </a:pPr>
            <a:r>
              <a:rPr lang="en-US" sz="2800" dirty="0">
                <a:latin typeface="Arial" panose="020B060402020202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028700" lvl="1" indent="-457200">
              <a:lnSpc>
                <a:spcPct val="105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Develop strategies to transition from an energy-based metric to a carbon-based metric</a:t>
            </a:r>
          </a:p>
          <a:p>
            <a:pPr marL="571500" lvl="1">
              <a:lnSpc>
                <a:spcPct val="105000"/>
              </a:lnSpc>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028700" lvl="1" indent="-457200">
              <a:lnSpc>
                <a:spcPct val="105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Refine the approach to metrics to recognize carbon mitigation strategies that reduce overall emissions</a:t>
            </a:r>
            <a:endParaRPr sz="2800" dirty="0">
              <a:latin typeface="Calibri"/>
              <a:cs typeface="Calibri"/>
            </a:endParaRPr>
          </a:p>
        </p:txBody>
      </p:sp>
      <p:sp>
        <p:nvSpPr>
          <p:cNvPr id="5" name="TextBox 4">
            <a:extLst>
              <a:ext uri="{FF2B5EF4-FFF2-40B4-BE49-F238E27FC236}">
                <a16:creationId xmlns:a16="http://schemas.microsoft.com/office/drawing/2014/main" id="{91AE5D91-0F2D-4B2B-B6C0-8DF36E34FD5D}"/>
              </a:ext>
            </a:extLst>
          </p:cNvPr>
          <p:cNvSpPr txBox="1"/>
          <p:nvPr/>
        </p:nvSpPr>
        <p:spPr>
          <a:xfrm>
            <a:off x="2967264" y="304800"/>
            <a:ext cx="7353300" cy="584775"/>
          </a:xfrm>
          <a:prstGeom prst="rect">
            <a:avLst/>
          </a:prstGeom>
          <a:noFill/>
        </p:spPr>
        <p:txBody>
          <a:bodyPr wrap="square">
            <a:spAutoFit/>
          </a:bodyPr>
          <a:lstStyle/>
          <a:p>
            <a:pPr marL="12858">
              <a:spcBef>
                <a:spcPts val="1084"/>
              </a:spcBef>
              <a:buSzPct val="129166"/>
              <a:tabLst>
                <a:tab pos="228124" algn="l"/>
              </a:tabLst>
            </a:pPr>
            <a:r>
              <a:rPr lang="en-US" sz="3200" b="1" spc="-8"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Operational</a:t>
            </a:r>
            <a:r>
              <a:rPr lang="en-US" sz="3200" b="1" spc="-26"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Carbon</a:t>
            </a:r>
            <a:r>
              <a:rPr lang="en-US" sz="3200" b="1" spc="-19"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Working Group</a:t>
            </a:r>
            <a:endPar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anim calcmode="lin" valueType="num">
                                      <p:cBhvr>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anim calcmode="lin" valueType="num">
                                      <p:cBhvr>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anim calcmode="lin" valueType="num">
                                      <p:cBhvr>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9" y="1165107"/>
            <a:ext cx="4432935"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What</a:t>
            </a:r>
            <a:r>
              <a:rPr sz="2325" b="0" spc="-4" dirty="0">
                <a:latin typeface="Calibri Light"/>
                <a:cs typeface="Calibri Light"/>
              </a:rPr>
              <a:t> </a:t>
            </a:r>
            <a:r>
              <a:rPr sz="2325" b="0" spc="23" dirty="0">
                <a:latin typeface="Calibri Light"/>
                <a:cs typeface="Calibri Light"/>
              </a:rPr>
              <a:t>is</a:t>
            </a:r>
            <a:r>
              <a:rPr sz="2325" b="0" dirty="0">
                <a:latin typeface="Calibri Light"/>
                <a:cs typeface="Calibri Light"/>
              </a:rPr>
              <a:t> </a:t>
            </a:r>
            <a:r>
              <a:rPr sz="2325" b="0" spc="23" dirty="0">
                <a:latin typeface="Calibri Light"/>
                <a:cs typeface="Calibri Light"/>
              </a:rPr>
              <a:t>Each</a:t>
            </a:r>
            <a:r>
              <a:rPr sz="2325" b="0" spc="4" dirty="0">
                <a:latin typeface="Calibri Light"/>
                <a:cs typeface="Calibri Light"/>
              </a:rPr>
              <a:t> </a:t>
            </a:r>
            <a:r>
              <a:rPr sz="2325" b="0" spc="19" dirty="0">
                <a:latin typeface="Calibri Light"/>
                <a:cs typeface="Calibri Light"/>
              </a:rPr>
              <a:t>Working</a:t>
            </a:r>
            <a:r>
              <a:rPr sz="2325" b="0" dirty="0">
                <a:latin typeface="Calibri Light"/>
                <a:cs typeface="Calibri Light"/>
              </a:rPr>
              <a:t> </a:t>
            </a:r>
            <a:r>
              <a:rPr sz="2325" b="0" spc="26" dirty="0">
                <a:latin typeface="Calibri Light"/>
                <a:cs typeface="Calibri Light"/>
              </a:rPr>
              <a:t>Group</a:t>
            </a:r>
            <a:r>
              <a:rPr sz="2325" b="0" spc="4" dirty="0">
                <a:latin typeface="Calibri Light"/>
                <a:cs typeface="Calibri Light"/>
              </a:rPr>
              <a:t> </a:t>
            </a:r>
            <a:r>
              <a:rPr sz="2325" b="0" spc="34" dirty="0">
                <a:latin typeface="Calibri Light"/>
                <a:cs typeface="Calibri Light"/>
              </a:rPr>
              <a:t>Doing?</a:t>
            </a:r>
            <a:endParaRPr sz="2325">
              <a:latin typeface="Calibri Light"/>
              <a:cs typeface="Calibri Light"/>
            </a:endParaRPr>
          </a:p>
        </p:txBody>
      </p:sp>
      <p:sp>
        <p:nvSpPr>
          <p:cNvPr id="3" name="object 3"/>
          <p:cNvSpPr txBox="1"/>
          <p:nvPr/>
        </p:nvSpPr>
        <p:spPr>
          <a:xfrm>
            <a:off x="876300" y="1600200"/>
            <a:ext cx="10439400" cy="4768453"/>
          </a:xfrm>
          <a:prstGeom prst="rect">
            <a:avLst/>
          </a:prstGeom>
        </p:spPr>
        <p:txBody>
          <a:bodyPr vert="horz" wrap="square" lIns="0" tIns="137636" rIns="0" bIns="0" rtlCol="0">
            <a:spAutoFit/>
          </a:bodyPr>
          <a:lstStyle/>
          <a:p>
            <a:pPr marL="457200" indent="-457200">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Provide guidance on how to measure carbon in materials, products, services, and processes from cradle to grave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Develop a framework and roadmap for LCA and embodied carbon including Guidelines, Reference Portals, Training and Education, Special Publications, Benchmarking Metrics, </a:t>
            </a:r>
            <a:r>
              <a:rPr lang="en-US" sz="2800" dirty="0" err="1">
                <a:latin typeface="Arial" panose="020B0604020202020204" pitchFamily="34" charset="0"/>
                <a:ea typeface="Calibri" panose="020F0502020204030204" pitchFamily="34" charset="0"/>
                <a:cs typeface="Arial" panose="020B0604020202020204" pitchFamily="34" charset="0"/>
              </a:rPr>
              <a:t>etc</a:t>
            </a:r>
            <a:r>
              <a:rPr lang="en-US" sz="2800" dirty="0">
                <a:latin typeface="Arial" panose="020B0604020202020204" pitchFamily="34" charset="0"/>
                <a:ea typeface="Calibri" panose="020F0502020204030204" pitchFamily="34" charset="0"/>
                <a:cs typeface="Arial" panose="020B0604020202020204" pitchFamily="34" charset="0"/>
              </a:rPr>
              <a:t>,</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Determine a holistic methodology to quantify how materials, products, services, and processes from cradle to grave affect climate change, non-renewable resources and the environment</a:t>
            </a:r>
          </a:p>
          <a:p>
            <a:pPr marL="608648" marR="254318" lvl="1" indent="-257175">
              <a:lnSpc>
                <a:spcPts val="1943"/>
              </a:lnSpc>
              <a:spcBef>
                <a:spcPts val="600"/>
              </a:spcBef>
              <a:buFont typeface="Courier New"/>
              <a:buChar char="o"/>
              <a:tabLst>
                <a:tab pos="609124" algn="l"/>
              </a:tabLst>
            </a:pPr>
            <a:endParaRPr sz="1650" dirty="0">
              <a:latin typeface="Calibri"/>
              <a:cs typeface="Calibri"/>
            </a:endParaRPr>
          </a:p>
        </p:txBody>
      </p:sp>
      <p:sp>
        <p:nvSpPr>
          <p:cNvPr id="5" name="TextBox 4">
            <a:extLst>
              <a:ext uri="{FF2B5EF4-FFF2-40B4-BE49-F238E27FC236}">
                <a16:creationId xmlns:a16="http://schemas.microsoft.com/office/drawing/2014/main" id="{9228BF38-4A2D-469B-BF99-3CD1812C9F09}"/>
              </a:ext>
            </a:extLst>
          </p:cNvPr>
          <p:cNvSpPr txBox="1"/>
          <p:nvPr/>
        </p:nvSpPr>
        <p:spPr>
          <a:xfrm>
            <a:off x="457200" y="348719"/>
            <a:ext cx="11506200" cy="584775"/>
          </a:xfrm>
          <a:prstGeom prst="rect">
            <a:avLst/>
          </a:prstGeom>
          <a:noFill/>
        </p:spPr>
        <p:txBody>
          <a:bodyPr wrap="square">
            <a:spAutoFit/>
          </a:bodyPr>
          <a:lstStyle/>
          <a:p>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Embodied</a:t>
            </a:r>
            <a:r>
              <a:rPr lang="en-US" sz="3200" b="1" spc="-8"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Carbon</a:t>
            </a:r>
            <a:r>
              <a:rPr lang="en-US" sz="3200" b="1" spc="-1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b="1" spc="-1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1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Life</a:t>
            </a: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8"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Cycle</a:t>
            </a: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8"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 Working Group</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5300" y="1447800"/>
            <a:ext cx="11201400" cy="4196501"/>
          </a:xfrm>
          <a:prstGeom prst="rect">
            <a:avLst/>
          </a:prstGeom>
        </p:spPr>
        <p:txBody>
          <a:bodyPr vert="horz" wrap="square" lIns="0" tIns="137636" rIns="0" bIns="0" rtlCol="0">
            <a:spAutoFit/>
          </a:bodyPr>
          <a:lstStyle/>
          <a:p>
            <a:pPr marL="808673" marR="207169" lvl="1" indent="-457200">
              <a:spcBef>
                <a:spcPts val="885"/>
              </a:spcBef>
              <a:buFont typeface="Wingdings" panose="05000000000000000000" pitchFamily="2" charset="2"/>
              <a:buChar char="§"/>
              <a:tabLst>
                <a:tab pos="609124" algn="l"/>
              </a:tabLst>
            </a:pPr>
            <a:r>
              <a:rPr sz="2800" spc="-8" dirty="0">
                <a:latin typeface="Arial" panose="020B0604020202020204" pitchFamily="34" charset="0"/>
                <a:cs typeface="Arial" panose="020B0604020202020204" pitchFamily="34" charset="0"/>
              </a:rPr>
              <a:t>Identify</a:t>
            </a:r>
            <a:r>
              <a:rPr sz="2800" spc="4" dirty="0">
                <a:latin typeface="Arial" panose="020B0604020202020204" pitchFamily="34" charset="0"/>
                <a:cs typeface="Arial" panose="020B0604020202020204" pitchFamily="34" charset="0"/>
              </a:rPr>
              <a:t> </a:t>
            </a:r>
            <a:r>
              <a:rPr lang="en-US" sz="2800" spc="-4" dirty="0">
                <a:latin typeface="Arial" panose="020B0604020202020204" pitchFamily="34" charset="0"/>
                <a:cs typeface="Arial" panose="020B0604020202020204" pitchFamily="34" charset="0"/>
              </a:rPr>
              <a:t>current</a:t>
            </a:r>
            <a:r>
              <a:rPr sz="2800" spc="8"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standards</a:t>
            </a:r>
            <a:r>
              <a:rPr sz="2800" spc="8"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and</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codes</a:t>
            </a:r>
            <a:r>
              <a:rPr sz="2800" spc="8"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related to </a:t>
            </a:r>
            <a:r>
              <a:rPr sz="2800" spc="-11" dirty="0">
                <a:latin typeface="Arial" panose="020B0604020202020204" pitchFamily="34" charset="0"/>
                <a:cs typeface="Arial" panose="020B0604020202020204" pitchFamily="34" charset="0"/>
              </a:rPr>
              <a:t>decarbonization</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 </a:t>
            </a:r>
            <a:r>
              <a:rPr sz="2800" spc="-363"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buildings</a:t>
            </a:r>
            <a:endParaRPr sz="2800" dirty="0">
              <a:latin typeface="Arial" panose="020B0604020202020204" pitchFamily="34" charset="0"/>
              <a:cs typeface="Arial" panose="020B0604020202020204" pitchFamily="34" charset="0"/>
            </a:endParaRPr>
          </a:p>
          <a:p>
            <a:pPr marL="808673" marR="191928" lvl="1" indent="-457200">
              <a:spcBef>
                <a:spcPts val="363"/>
              </a:spcBef>
              <a:buFont typeface="Wingdings" panose="05000000000000000000" pitchFamily="2" charset="2"/>
              <a:buChar char="§"/>
              <a:tabLst>
                <a:tab pos="609124" algn="l"/>
              </a:tabLst>
            </a:pPr>
            <a:r>
              <a:rPr sz="2800" spc="-8" dirty="0">
                <a:latin typeface="Arial" panose="020B0604020202020204" pitchFamily="34" charset="0"/>
                <a:cs typeface="Arial" panose="020B0604020202020204" pitchFamily="34" charset="0"/>
              </a:rPr>
              <a:t>Determine</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what</a:t>
            </a:r>
            <a:r>
              <a:rPr sz="2800"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technical</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guidance</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and</a:t>
            </a:r>
            <a:r>
              <a:rPr sz="2800" spc="-8" dirty="0">
                <a:latin typeface="Arial" panose="020B0604020202020204" pitchFamily="34" charset="0"/>
                <a:cs typeface="Arial" panose="020B0604020202020204" pitchFamily="34" charset="0"/>
              </a:rPr>
              <a:t> resources</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are</a:t>
            </a:r>
            <a:r>
              <a:rPr sz="2800" spc="4" dirty="0">
                <a:latin typeface="Arial" panose="020B0604020202020204" pitchFamily="34" charset="0"/>
                <a:cs typeface="Arial" panose="020B0604020202020204" pitchFamily="34" charset="0"/>
              </a:rPr>
              <a:t> </a:t>
            </a:r>
            <a:r>
              <a:rPr lang="en-US" sz="2800" spc="4" dirty="0">
                <a:latin typeface="Arial" panose="020B0604020202020204" pitchFamily="34" charset="0"/>
                <a:cs typeface="Arial" panose="020B0604020202020204" pitchFamily="34" charset="0"/>
              </a:rPr>
              <a:t>needed </a:t>
            </a:r>
            <a:r>
              <a:rPr sz="2800" spc="-11" dirty="0">
                <a:latin typeface="Arial" panose="020B0604020202020204" pitchFamily="34" charset="0"/>
                <a:cs typeface="Arial" panose="020B0604020202020204" pitchFamily="34" charset="0"/>
              </a:rPr>
              <a:t>to</a:t>
            </a:r>
            <a:r>
              <a:rPr sz="2800"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make</a:t>
            </a:r>
            <a:r>
              <a:rPr sz="2800" spc="4"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standards</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and</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codes</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more</a:t>
            </a:r>
            <a:r>
              <a:rPr lang="en-US" sz="2800" spc="-8"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comprehensive</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and</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usable</a:t>
            </a:r>
            <a:endParaRPr sz="2800" dirty="0">
              <a:latin typeface="Arial" panose="020B0604020202020204" pitchFamily="34" charset="0"/>
              <a:cs typeface="Arial" panose="020B0604020202020204" pitchFamily="34" charset="0"/>
            </a:endParaRPr>
          </a:p>
          <a:p>
            <a:pPr marL="808673" marR="3810" lvl="1" indent="-457200">
              <a:spcBef>
                <a:spcPts val="510"/>
              </a:spcBef>
              <a:buFont typeface="Wingdings" panose="05000000000000000000" pitchFamily="2" charset="2"/>
              <a:buChar char="§"/>
              <a:tabLst>
                <a:tab pos="609124" algn="l"/>
              </a:tabLst>
            </a:pPr>
            <a:r>
              <a:rPr sz="2800" spc="-8" dirty="0">
                <a:latin typeface="Arial" panose="020B0604020202020204" pitchFamily="34" charset="0"/>
                <a:cs typeface="Arial" panose="020B0604020202020204" pitchFamily="34" charset="0"/>
              </a:rPr>
              <a:t>Determine</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the</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applicability</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 </a:t>
            </a:r>
            <a:r>
              <a:rPr sz="2800" spc="-8" dirty="0">
                <a:latin typeface="Arial" panose="020B0604020202020204" pitchFamily="34" charset="0"/>
                <a:cs typeface="Arial" panose="020B0604020202020204" pitchFamily="34" charset="0"/>
              </a:rPr>
              <a:t>prescriptive-</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and</a:t>
            </a:r>
            <a:r>
              <a:rPr sz="2800" spc="-11"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performance-</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based</a:t>
            </a:r>
            <a:r>
              <a:rPr sz="2800" spc="-11" dirty="0">
                <a:latin typeface="Arial" panose="020B0604020202020204" pitchFamily="34" charset="0"/>
                <a:cs typeface="Arial" panose="020B0604020202020204" pitchFamily="34" charset="0"/>
              </a:rPr>
              <a:t> standards</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in </a:t>
            </a:r>
            <a:r>
              <a:rPr sz="2800" spc="-363"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evaluating</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low/no-carbon</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alternatives</a:t>
            </a:r>
            <a:endParaRPr sz="2800" dirty="0">
              <a:latin typeface="Arial" panose="020B0604020202020204" pitchFamily="34" charset="0"/>
              <a:cs typeface="Arial" panose="020B0604020202020204" pitchFamily="34" charset="0"/>
            </a:endParaRPr>
          </a:p>
          <a:p>
            <a:pPr marL="808673" marR="356711" lvl="1" indent="-457200">
              <a:spcBef>
                <a:spcPts val="540"/>
              </a:spcBef>
              <a:buFont typeface="Wingdings" panose="05000000000000000000" pitchFamily="2" charset="2"/>
              <a:buChar char="§"/>
              <a:tabLst>
                <a:tab pos="609124" algn="l"/>
              </a:tabLst>
            </a:pPr>
            <a:r>
              <a:rPr sz="2800" spc="-19" dirty="0">
                <a:latin typeface="Arial" panose="020B0604020202020204" pitchFamily="34" charset="0"/>
                <a:cs typeface="Arial" panose="020B0604020202020204" pitchFamily="34" charset="0"/>
              </a:rPr>
              <a:t>Evaluate</a:t>
            </a:r>
            <a:r>
              <a:rPr sz="2800" spc="8" dirty="0">
                <a:latin typeface="Arial" panose="020B0604020202020204" pitchFamily="34" charset="0"/>
                <a:cs typeface="Arial" panose="020B0604020202020204" pitchFamily="34" charset="0"/>
              </a:rPr>
              <a:t> </a:t>
            </a:r>
            <a:r>
              <a:rPr sz="2800" spc="-19" dirty="0">
                <a:latin typeface="Arial" panose="020B0604020202020204" pitchFamily="34" charset="0"/>
                <a:cs typeface="Arial" panose="020B0604020202020204" pitchFamily="34" charset="0"/>
              </a:rPr>
              <a:t>ways</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to</a:t>
            </a:r>
            <a:r>
              <a:rPr sz="2800" spc="8"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reconfigure</a:t>
            </a:r>
            <a:r>
              <a:rPr sz="2800" spc="8"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monitoring</a:t>
            </a:r>
            <a:r>
              <a:rPr sz="2800" spc="8"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and</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compliance</a:t>
            </a:r>
            <a:r>
              <a:rPr sz="2800" spc="11"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standards</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to</a:t>
            </a:r>
            <a:r>
              <a:rPr sz="2800" spc="8"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satisfy </a:t>
            </a:r>
            <a:r>
              <a:rPr sz="2800" spc="-363"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decarbonization-based </a:t>
            </a:r>
            <a:r>
              <a:rPr sz="2800" spc="-11" dirty="0">
                <a:latin typeface="Arial" panose="020B0604020202020204" pitchFamily="34" charset="0"/>
                <a:cs typeface="Arial" panose="020B0604020202020204" pitchFamily="34" charset="0"/>
              </a:rPr>
              <a:t>requirements</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 </a:t>
            </a:r>
            <a:r>
              <a:rPr sz="2800" spc="-11" dirty="0">
                <a:latin typeface="Arial" panose="020B0604020202020204" pitchFamily="34" charset="0"/>
                <a:cs typeface="Arial" panose="020B0604020202020204" pitchFamily="34" charset="0"/>
              </a:rPr>
              <a:t>governmental</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policy</a:t>
            </a:r>
            <a:r>
              <a:rPr sz="2800" spc="4" dirty="0">
                <a:latin typeface="Arial" panose="020B0604020202020204" pitchFamily="34" charset="0"/>
                <a:cs typeface="Arial" panose="020B0604020202020204" pitchFamily="34" charset="0"/>
              </a:rPr>
              <a:t> </a:t>
            </a:r>
            <a:r>
              <a:rPr sz="2800" spc="-19" dirty="0">
                <a:latin typeface="Arial" panose="020B0604020202020204" pitchFamily="34" charset="0"/>
                <a:cs typeface="Arial" panose="020B0604020202020204" pitchFamily="34" charset="0"/>
              </a:rPr>
              <a:t>makers</a:t>
            </a:r>
            <a:endParaRPr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61F62FF-6395-4B8D-BF13-AB08CE0181E6}"/>
              </a:ext>
            </a:extLst>
          </p:cNvPr>
          <p:cNvSpPr txBox="1"/>
          <p:nvPr/>
        </p:nvSpPr>
        <p:spPr>
          <a:xfrm>
            <a:off x="1428750" y="368568"/>
            <a:ext cx="9334500" cy="584775"/>
          </a:xfrm>
          <a:prstGeom prst="rect">
            <a:avLst/>
          </a:prstGeom>
          <a:noFill/>
        </p:spPr>
        <p:txBody>
          <a:bodyPr wrap="square">
            <a:spAutoFit/>
          </a:bodyPr>
          <a:lstStyle/>
          <a:p>
            <a:pPr marL="9048">
              <a:spcBef>
                <a:spcPts val="1084"/>
              </a:spcBef>
              <a:buSzPct val="129166"/>
              <a:tabLst>
                <a:tab pos="223838" algn="l"/>
              </a:tabLst>
            </a:pP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Building</a:t>
            </a:r>
            <a:r>
              <a:rPr lang="en-US" sz="3200" b="1" spc="-23"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8"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Standards</a:t>
            </a:r>
            <a:r>
              <a:rPr lang="en-US" sz="3200" b="1" spc="-19"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en-US" sz="3200" b="1" spc="-19"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Codes</a:t>
            </a:r>
            <a:r>
              <a:rPr lang="en-US" sz="3200" b="1" spc="-1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Working Group</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9" y="1165107"/>
            <a:ext cx="4432935"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What</a:t>
            </a:r>
            <a:r>
              <a:rPr sz="2325" b="0" spc="-4" dirty="0">
                <a:latin typeface="Calibri Light"/>
                <a:cs typeface="Calibri Light"/>
              </a:rPr>
              <a:t> </a:t>
            </a:r>
            <a:r>
              <a:rPr sz="2325" b="0" spc="23" dirty="0">
                <a:latin typeface="Calibri Light"/>
                <a:cs typeface="Calibri Light"/>
              </a:rPr>
              <a:t>is</a:t>
            </a:r>
            <a:r>
              <a:rPr sz="2325" b="0" dirty="0">
                <a:latin typeface="Calibri Light"/>
                <a:cs typeface="Calibri Light"/>
              </a:rPr>
              <a:t> </a:t>
            </a:r>
            <a:r>
              <a:rPr sz="2325" b="0" spc="23" dirty="0">
                <a:latin typeface="Calibri Light"/>
                <a:cs typeface="Calibri Light"/>
              </a:rPr>
              <a:t>Each</a:t>
            </a:r>
            <a:r>
              <a:rPr sz="2325" b="0" spc="4" dirty="0">
                <a:latin typeface="Calibri Light"/>
                <a:cs typeface="Calibri Light"/>
              </a:rPr>
              <a:t> </a:t>
            </a:r>
            <a:r>
              <a:rPr sz="2325" b="0" spc="19" dirty="0">
                <a:latin typeface="Calibri Light"/>
                <a:cs typeface="Calibri Light"/>
              </a:rPr>
              <a:t>Working</a:t>
            </a:r>
            <a:r>
              <a:rPr sz="2325" b="0" dirty="0">
                <a:latin typeface="Calibri Light"/>
                <a:cs typeface="Calibri Light"/>
              </a:rPr>
              <a:t> </a:t>
            </a:r>
            <a:r>
              <a:rPr sz="2325" b="0" spc="26" dirty="0">
                <a:latin typeface="Calibri Light"/>
                <a:cs typeface="Calibri Light"/>
              </a:rPr>
              <a:t>Group</a:t>
            </a:r>
            <a:r>
              <a:rPr sz="2325" b="0" spc="4" dirty="0">
                <a:latin typeface="Calibri Light"/>
                <a:cs typeface="Calibri Light"/>
              </a:rPr>
              <a:t> </a:t>
            </a:r>
            <a:r>
              <a:rPr sz="2325" b="0" spc="34" dirty="0">
                <a:latin typeface="Calibri Light"/>
                <a:cs typeface="Calibri Light"/>
              </a:rPr>
              <a:t>Doing?</a:t>
            </a:r>
            <a:endParaRPr sz="2325">
              <a:latin typeface="Calibri Light"/>
              <a:cs typeface="Calibri Light"/>
            </a:endParaRPr>
          </a:p>
        </p:txBody>
      </p:sp>
      <p:sp>
        <p:nvSpPr>
          <p:cNvPr id="3" name="object 3"/>
          <p:cNvSpPr txBox="1"/>
          <p:nvPr/>
        </p:nvSpPr>
        <p:spPr>
          <a:xfrm>
            <a:off x="190500" y="1257215"/>
            <a:ext cx="11963400" cy="5272597"/>
          </a:xfrm>
          <a:prstGeom prst="rect">
            <a:avLst/>
          </a:prstGeom>
        </p:spPr>
        <p:txBody>
          <a:bodyPr vert="horz" wrap="square" lIns="0" tIns="161925" rIns="0" bIns="0" rtlCol="0">
            <a:spAutoFit/>
          </a:bodyPr>
          <a:lstStyle/>
          <a:p>
            <a:pPr marL="694373" marR="3810" lvl="1" indent="-342900">
              <a:spcBef>
                <a:spcPts val="1005"/>
              </a:spcBef>
              <a:buFont typeface="Arial" panose="020B0604020202020204" pitchFamily="34" charset="0"/>
              <a:buChar char="•"/>
              <a:tabLst>
                <a:tab pos="609124" algn="l"/>
              </a:tabLst>
            </a:pPr>
            <a:r>
              <a:rPr sz="2400" spc="-8" dirty="0">
                <a:latin typeface="Arial" panose="020B0604020202020204" pitchFamily="34" charset="0"/>
                <a:cs typeface="Arial" panose="020B0604020202020204" pitchFamily="34" charset="0"/>
              </a:rPr>
              <a:t>Review </a:t>
            </a:r>
            <a:r>
              <a:rPr sz="2400" spc="-4" dirty="0">
                <a:latin typeface="Arial" panose="020B0604020202020204" pitchFamily="34" charset="0"/>
                <a:cs typeface="Arial" panose="020B0604020202020204" pitchFamily="34" charset="0"/>
              </a:rPr>
              <a:t>the</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various</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methods</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being </a:t>
            </a:r>
            <a:r>
              <a:rPr sz="2400" dirty="0">
                <a:latin typeface="Arial" panose="020B0604020202020204" pitchFamily="34" charset="0"/>
                <a:cs typeface="Arial" panose="020B0604020202020204" pitchFamily="34" charset="0"/>
              </a:rPr>
              <a:t>used </a:t>
            </a:r>
            <a:r>
              <a:rPr sz="2400" spc="-4" dirty="0">
                <a:latin typeface="Arial" panose="020B0604020202020204" pitchFamily="34" charset="0"/>
                <a:cs typeface="Arial" panose="020B0604020202020204" pitchFamily="34" charset="0"/>
              </a:rPr>
              <a:t>globally</a:t>
            </a:r>
            <a:r>
              <a:rPr sz="2400" spc="-8" dirty="0">
                <a:latin typeface="Arial" panose="020B0604020202020204" pitchFamily="34" charset="0"/>
                <a:cs typeface="Arial" panose="020B0604020202020204" pitchFamily="34" charset="0"/>
              </a:rPr>
              <a:t> to</a:t>
            </a:r>
            <a:r>
              <a:rPr sz="2400" spc="-4" dirty="0">
                <a:latin typeface="Arial" panose="020B0604020202020204" pitchFamily="34" charset="0"/>
                <a:cs typeface="Arial" panose="020B0604020202020204" pitchFamily="34" charset="0"/>
              </a:rPr>
              <a:t> quantify</a:t>
            </a:r>
            <a:r>
              <a:rPr sz="2400" spc="-8"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the</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total</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carbon</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emissions</a:t>
            </a:r>
            <a:r>
              <a:rPr sz="2400"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from </a:t>
            </a:r>
            <a:r>
              <a:rPr sz="2400" spc="-326"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appliance and equipment</a:t>
            </a:r>
            <a:r>
              <a:rPr sz="2400" dirty="0">
                <a:latin typeface="Arial" panose="020B0604020202020204" pitchFamily="34" charset="0"/>
                <a:cs typeface="Arial" panose="020B0604020202020204" pitchFamily="34" charset="0"/>
              </a:rPr>
              <a:t> use</a:t>
            </a:r>
          </a:p>
          <a:p>
            <a:pPr marL="694373" marR="158591" lvl="1" indent="-342900">
              <a:spcBef>
                <a:spcPts val="431"/>
              </a:spcBef>
              <a:buFont typeface="Arial" panose="020B0604020202020204" pitchFamily="34" charset="0"/>
              <a:buChar char="•"/>
              <a:tabLst>
                <a:tab pos="609124" algn="l"/>
              </a:tabLst>
            </a:pPr>
            <a:r>
              <a:rPr lang="en-US" sz="2400" spc="-8" dirty="0">
                <a:latin typeface="Arial" panose="020B0604020202020204" pitchFamily="34" charset="0"/>
                <a:cs typeface="Arial" panose="020B0604020202020204" pitchFamily="34" charset="0"/>
              </a:rPr>
              <a:t>R</a:t>
            </a:r>
            <a:r>
              <a:rPr sz="2400" spc="-8" dirty="0">
                <a:latin typeface="Arial" panose="020B0604020202020204" pitchFamily="34" charset="0"/>
                <a:cs typeface="Arial" panose="020B0604020202020204" pitchFamily="34" charset="0"/>
              </a:rPr>
              <a:t>eport</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on</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the</a:t>
            </a:r>
            <a:r>
              <a:rPr sz="2400" spc="8"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suitability of</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current</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equipment</a:t>
            </a:r>
            <a:r>
              <a:rPr sz="2400" spc="8"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and</a:t>
            </a:r>
            <a:r>
              <a:rPr sz="2400" spc="4"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system</a:t>
            </a:r>
            <a:r>
              <a:rPr sz="2400"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performance</a:t>
            </a:r>
            <a:r>
              <a:rPr sz="2400" spc="8"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metrics </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and</a:t>
            </a:r>
            <a:r>
              <a:rPr sz="2400" dirty="0">
                <a:latin typeface="Arial" panose="020B0604020202020204" pitchFamily="34" charset="0"/>
                <a:cs typeface="Arial" panose="020B0604020202020204" pitchFamily="34" charset="0"/>
              </a:rPr>
              <a:t> </a:t>
            </a:r>
            <a:r>
              <a:rPr sz="2400" spc="-11" dirty="0">
                <a:latin typeface="Arial" panose="020B0604020202020204" pitchFamily="34" charset="0"/>
                <a:cs typeface="Arial" panose="020B0604020202020204" pitchFamily="34" charset="0"/>
              </a:rPr>
              <a:t>life</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cycle</a:t>
            </a:r>
            <a:r>
              <a:rPr sz="2400" spc="8"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carbon</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emission</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calculation</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methods</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with</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recommendations</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on</a:t>
            </a:r>
            <a:r>
              <a:rPr sz="2400"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future</a:t>
            </a:r>
            <a:r>
              <a:rPr sz="2400" spc="8"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work</a:t>
            </a:r>
            <a:endParaRPr sz="2400" dirty="0">
              <a:latin typeface="Arial" panose="020B0604020202020204" pitchFamily="34" charset="0"/>
              <a:cs typeface="Arial" panose="020B0604020202020204" pitchFamily="34" charset="0"/>
            </a:endParaRPr>
          </a:p>
          <a:p>
            <a:pPr marL="694373" marR="53340" lvl="1" indent="-342900">
              <a:spcBef>
                <a:spcPts val="450"/>
              </a:spcBef>
              <a:buFont typeface="Arial" panose="020B0604020202020204" pitchFamily="34" charset="0"/>
              <a:buChar char="•"/>
              <a:tabLst>
                <a:tab pos="609124" algn="l"/>
              </a:tabLst>
            </a:pPr>
            <a:r>
              <a:rPr sz="2400" spc="-8" dirty="0">
                <a:latin typeface="Arial" panose="020B0604020202020204" pitchFamily="34" charset="0"/>
                <a:cs typeface="Arial" panose="020B0604020202020204" pitchFamily="34" charset="0"/>
              </a:rPr>
              <a:t>Develop</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guidance</a:t>
            </a:r>
            <a:r>
              <a:rPr sz="2400" spc="4"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for</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manufacturers</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on</a:t>
            </a:r>
            <a:r>
              <a:rPr sz="2400" spc="4"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practical</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and</a:t>
            </a:r>
            <a:r>
              <a:rPr sz="2400"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repeatable</a:t>
            </a:r>
            <a:r>
              <a:rPr sz="2400" spc="4" dirty="0">
                <a:latin typeface="Arial" panose="020B0604020202020204" pitchFamily="34" charset="0"/>
                <a:cs typeface="Arial" panose="020B0604020202020204" pitchFamily="34" charset="0"/>
              </a:rPr>
              <a:t> </a:t>
            </a:r>
            <a:r>
              <a:rPr sz="2400" spc="-19" dirty="0">
                <a:latin typeface="Arial" panose="020B0604020202020204" pitchFamily="34" charset="0"/>
                <a:cs typeface="Arial" panose="020B0604020202020204" pitchFamily="34" charset="0"/>
              </a:rPr>
              <a:t>way</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to</a:t>
            </a:r>
            <a:r>
              <a:rPr sz="2400"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calculate</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lifecycle </a:t>
            </a:r>
            <a:r>
              <a:rPr sz="2400" spc="-33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carbon emissions</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and embodied carbon</a:t>
            </a:r>
            <a:r>
              <a:rPr sz="2400" dirty="0">
                <a:latin typeface="Arial" panose="020B0604020202020204" pitchFamily="34" charset="0"/>
                <a:cs typeface="Arial" panose="020B0604020202020204" pitchFamily="34" charset="0"/>
              </a:rPr>
              <a:t> in</a:t>
            </a:r>
            <a:r>
              <a:rPr sz="2400" spc="-4" dirty="0">
                <a:latin typeface="Arial" panose="020B0604020202020204" pitchFamily="34" charset="0"/>
                <a:cs typeface="Arial" panose="020B0604020202020204" pitchFamily="34" charset="0"/>
              </a:rPr>
              <a:t> </a:t>
            </a:r>
            <a:r>
              <a:rPr sz="2400" spc="-19" dirty="0">
                <a:latin typeface="Arial" panose="020B0604020202020204" pitchFamily="34" charset="0"/>
                <a:cs typeface="Arial" panose="020B0604020202020204" pitchFamily="34" charset="0"/>
              </a:rPr>
              <a:t>HVAC&amp;R</a:t>
            </a:r>
            <a:r>
              <a:rPr sz="2400" spc="-4" dirty="0">
                <a:latin typeface="Arial" panose="020B0604020202020204" pitchFamily="34" charset="0"/>
                <a:cs typeface="Arial" panose="020B0604020202020204" pitchFamily="34" charset="0"/>
              </a:rPr>
              <a:t> appliances</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and equipment</a:t>
            </a:r>
            <a:endParaRPr sz="2400" dirty="0">
              <a:latin typeface="Arial" panose="020B0604020202020204" pitchFamily="34" charset="0"/>
              <a:cs typeface="Arial" panose="020B0604020202020204" pitchFamily="34" charset="0"/>
            </a:endParaRPr>
          </a:p>
          <a:p>
            <a:pPr marL="694373" lvl="1" indent="-342900">
              <a:spcBef>
                <a:spcPts val="450"/>
              </a:spcBef>
              <a:buFont typeface="Arial" panose="020B0604020202020204" pitchFamily="34" charset="0"/>
              <a:buChar char="•"/>
              <a:tabLst>
                <a:tab pos="609124" algn="l"/>
              </a:tabLst>
            </a:pPr>
            <a:r>
              <a:rPr sz="2400" spc="-8" dirty="0">
                <a:latin typeface="Arial" panose="020B0604020202020204" pitchFamily="34" charset="0"/>
                <a:cs typeface="Arial" panose="020B0604020202020204" pitchFamily="34" charset="0"/>
              </a:rPr>
              <a:t>Produce</a:t>
            </a:r>
            <a:r>
              <a:rPr sz="2400" dirty="0">
                <a:latin typeface="Arial" panose="020B0604020202020204" pitchFamily="34" charset="0"/>
                <a:cs typeface="Arial" panose="020B0604020202020204" pitchFamily="34" charset="0"/>
              </a:rPr>
              <a:t> a </a:t>
            </a:r>
            <a:r>
              <a:rPr sz="2400" spc="-8" dirty="0">
                <a:latin typeface="Arial" panose="020B0604020202020204" pitchFamily="34" charset="0"/>
                <a:cs typeface="Arial" panose="020B0604020202020204" pitchFamily="34" charset="0"/>
              </a:rPr>
              <a:t>roadmap</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to </a:t>
            </a:r>
            <a:r>
              <a:rPr sz="2400" spc="-4" dirty="0">
                <a:latin typeface="Arial" panose="020B0604020202020204" pitchFamily="34" charset="0"/>
                <a:cs typeface="Arial" panose="020B0604020202020204" pitchFamily="34" charset="0"/>
              </a:rPr>
              <a:t>close</a:t>
            </a:r>
            <a:r>
              <a:rPr sz="2400" dirty="0">
                <a:latin typeface="Arial" panose="020B0604020202020204" pitchFamily="34" charset="0"/>
                <a:cs typeface="Arial" panose="020B0604020202020204" pitchFamily="34" charset="0"/>
              </a:rPr>
              <a:t> </a:t>
            </a:r>
            <a:r>
              <a:rPr sz="2400" spc="-11" dirty="0">
                <a:latin typeface="Arial" panose="020B0604020202020204" pitchFamily="34" charset="0"/>
                <a:cs typeface="Arial" panose="020B0604020202020204" pitchFamily="34" charset="0"/>
              </a:rPr>
              <a:t>gaps</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identified </a:t>
            </a:r>
            <a:r>
              <a:rPr sz="2400" dirty="0">
                <a:latin typeface="Arial" panose="020B0604020202020204" pitchFamily="34" charset="0"/>
                <a:cs typeface="Arial" panose="020B0604020202020204" pitchFamily="34" charset="0"/>
              </a:rPr>
              <a:t>in</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existing </a:t>
            </a:r>
            <a:r>
              <a:rPr sz="2400" spc="-4" dirty="0">
                <a:latin typeface="Arial" panose="020B0604020202020204" pitchFamily="34" charset="0"/>
                <a:cs typeface="Arial" panose="020B0604020202020204" pitchFamily="34" charset="0"/>
              </a:rPr>
              <a:t>calculation methods</a:t>
            </a:r>
            <a:endParaRPr sz="2400" dirty="0">
              <a:latin typeface="Arial" panose="020B0604020202020204" pitchFamily="34" charset="0"/>
              <a:cs typeface="Arial" panose="020B0604020202020204" pitchFamily="34" charset="0"/>
            </a:endParaRPr>
          </a:p>
          <a:p>
            <a:pPr marL="694373" marR="406718" lvl="1" indent="-342900">
              <a:spcBef>
                <a:spcPts val="450"/>
              </a:spcBef>
              <a:buFont typeface="Arial" panose="020B0604020202020204" pitchFamily="34" charset="0"/>
              <a:buChar char="•"/>
              <a:tabLst>
                <a:tab pos="609124" algn="l"/>
              </a:tabLst>
            </a:pPr>
            <a:r>
              <a:rPr sz="2400" spc="-19" dirty="0">
                <a:latin typeface="Arial" panose="020B0604020202020204" pitchFamily="34" charset="0"/>
                <a:cs typeface="Arial" panose="020B0604020202020204" pitchFamily="34" charset="0"/>
              </a:rPr>
              <a:t>Work</a:t>
            </a:r>
            <a:r>
              <a:rPr sz="2400" spc="-4" dirty="0">
                <a:latin typeface="Arial" panose="020B0604020202020204" pitchFamily="34" charset="0"/>
                <a:cs typeface="Arial" panose="020B0604020202020204" pitchFamily="34" charset="0"/>
              </a:rPr>
              <a:t> with</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industry and</a:t>
            </a:r>
            <a:r>
              <a:rPr sz="2400"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government</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to</a:t>
            </a:r>
            <a:r>
              <a:rPr sz="2400" spc="-4" dirty="0">
                <a:latin typeface="Arial" panose="020B0604020202020204" pitchFamily="34" charset="0"/>
                <a:cs typeface="Arial" panose="020B0604020202020204" pitchFamily="34" charset="0"/>
              </a:rPr>
              <a:t> identify </a:t>
            </a:r>
            <a:r>
              <a:rPr sz="2400" dirty="0">
                <a:latin typeface="Arial" panose="020B0604020202020204" pitchFamily="34" charset="0"/>
                <a:cs typeface="Arial" panose="020B0604020202020204" pitchFamily="34" charset="0"/>
              </a:rPr>
              <a:t>an </a:t>
            </a:r>
            <a:r>
              <a:rPr sz="2400" spc="-4" dirty="0">
                <a:latin typeface="Arial" panose="020B0604020202020204" pitchFamily="34" charset="0"/>
                <a:cs typeface="Arial" panose="020B0604020202020204" pitchFamily="34" charset="0"/>
              </a:rPr>
              <a:t>acceptable</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and</a:t>
            </a:r>
            <a:r>
              <a:rPr sz="2400"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practical</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method</a:t>
            </a:r>
            <a:r>
              <a:rPr sz="2400"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for </a:t>
            </a:r>
            <a:r>
              <a:rPr sz="2400" spc="-326"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providing</a:t>
            </a:r>
            <a:r>
              <a:rPr sz="2400" spc="-11"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total</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carbon</a:t>
            </a:r>
            <a:r>
              <a:rPr sz="2400" spc="-8"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impacts </a:t>
            </a:r>
            <a:r>
              <a:rPr sz="2400" spc="-15" dirty="0">
                <a:latin typeface="Arial" panose="020B0604020202020204" pitchFamily="34" charset="0"/>
                <a:cs typeface="Arial" panose="020B0604020202020204" pitchFamily="34" charset="0"/>
              </a:rPr>
              <a:t>for</a:t>
            </a:r>
            <a:r>
              <a:rPr sz="2400" spc="-4" dirty="0">
                <a:latin typeface="Arial" panose="020B0604020202020204" pitchFamily="34" charset="0"/>
                <a:cs typeface="Arial" panose="020B0604020202020204" pitchFamily="34" charset="0"/>
              </a:rPr>
              <a:t> mechanical</a:t>
            </a:r>
            <a:r>
              <a:rPr sz="2400" dirty="0">
                <a:latin typeface="Arial" panose="020B0604020202020204" pitchFamily="34" charset="0"/>
                <a:cs typeface="Arial" panose="020B0604020202020204" pitchFamily="34" charset="0"/>
              </a:rPr>
              <a:t> </a:t>
            </a:r>
            <a:r>
              <a:rPr sz="2400" spc="-11" dirty="0">
                <a:latin typeface="Arial" panose="020B0604020202020204" pitchFamily="34" charset="0"/>
                <a:cs typeface="Arial" panose="020B0604020202020204" pitchFamily="34" charset="0"/>
              </a:rPr>
              <a:t>systems</a:t>
            </a:r>
            <a:endParaRPr sz="2400" dirty="0">
              <a:latin typeface="Arial" panose="020B0604020202020204" pitchFamily="34" charset="0"/>
              <a:cs typeface="Arial" panose="020B0604020202020204" pitchFamily="34" charset="0"/>
            </a:endParaRPr>
          </a:p>
          <a:p>
            <a:pPr marL="694373" marR="404336" lvl="1" indent="-342900">
              <a:spcBef>
                <a:spcPts val="450"/>
              </a:spcBef>
              <a:buFont typeface="Arial" panose="020B0604020202020204" pitchFamily="34" charset="0"/>
              <a:buChar char="•"/>
              <a:tabLst>
                <a:tab pos="609124" algn="l"/>
              </a:tabLst>
            </a:pPr>
            <a:r>
              <a:rPr sz="2400" spc="-8" dirty="0">
                <a:latin typeface="Arial" panose="020B0604020202020204" pitchFamily="34" charset="0"/>
                <a:cs typeface="Arial" panose="020B0604020202020204" pitchFamily="34" charset="0"/>
              </a:rPr>
              <a:t>Produce</a:t>
            </a:r>
            <a:r>
              <a:rPr sz="2400" spc="4"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product</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and</a:t>
            </a:r>
            <a:r>
              <a:rPr sz="2400" dirty="0">
                <a:latin typeface="Arial" panose="020B0604020202020204" pitchFamily="34" charset="0"/>
                <a:cs typeface="Arial" panose="020B0604020202020204" pitchFamily="34" charset="0"/>
              </a:rPr>
              <a:t> service</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portfolio</a:t>
            </a:r>
            <a:r>
              <a:rPr sz="2400" spc="-4" dirty="0">
                <a:latin typeface="Arial" panose="020B0604020202020204" pitchFamily="34" charset="0"/>
                <a:cs typeface="Arial" panose="020B0604020202020204" pitchFamily="34" charset="0"/>
              </a:rPr>
              <a:t> of</a:t>
            </a:r>
            <a:r>
              <a:rPr sz="2400"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standards,</a:t>
            </a:r>
            <a:r>
              <a:rPr sz="2400"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tools</a:t>
            </a:r>
            <a:r>
              <a:rPr sz="2400" spc="8"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and</a:t>
            </a:r>
            <a:r>
              <a:rPr sz="240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guidelines</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to</a:t>
            </a:r>
            <a:r>
              <a:rPr sz="2400" spc="-4"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ensure</a:t>
            </a:r>
            <a:r>
              <a:rPr sz="2400" spc="4"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 </a:t>
            </a:r>
            <a:r>
              <a:rPr sz="2400" spc="-326"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unbiased</a:t>
            </a:r>
            <a:r>
              <a:rPr sz="2400" spc="-11" dirty="0">
                <a:latin typeface="Arial" panose="020B0604020202020204" pitchFamily="34" charset="0"/>
                <a:cs typeface="Arial" panose="020B0604020202020204" pitchFamily="34" charset="0"/>
              </a:rPr>
              <a:t> </a:t>
            </a:r>
            <a:r>
              <a:rPr sz="2400" spc="-8" dirty="0">
                <a:latin typeface="Arial" panose="020B0604020202020204" pitchFamily="34" charset="0"/>
                <a:cs typeface="Arial" panose="020B0604020202020204" pitchFamily="34" charset="0"/>
              </a:rPr>
              <a:t>approach</a:t>
            </a: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EC1B56-81E4-4C31-AF53-944DC8B05D17}"/>
              </a:ext>
            </a:extLst>
          </p:cNvPr>
          <p:cNvSpPr txBox="1"/>
          <p:nvPr/>
        </p:nvSpPr>
        <p:spPr>
          <a:xfrm>
            <a:off x="990600" y="304800"/>
            <a:ext cx="10363200" cy="584775"/>
          </a:xfrm>
          <a:prstGeom prst="rect">
            <a:avLst/>
          </a:prstGeom>
          <a:noFill/>
        </p:spPr>
        <p:txBody>
          <a:bodyPr wrap="square">
            <a:spAutoFit/>
          </a:bodyPr>
          <a:lstStyle/>
          <a:p>
            <a:pPr marL="9048">
              <a:spcBef>
                <a:spcPts val="1275"/>
              </a:spcBef>
              <a:buSzPct val="129166"/>
              <a:tabLst>
                <a:tab pos="223838" algn="l"/>
              </a:tabLst>
            </a:pP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Appliance</a:t>
            </a:r>
            <a:r>
              <a:rPr lang="en-US" sz="3200" b="1" spc="-1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en-US" sz="3200" b="1" spc="-1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8"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a:t>
            </a:r>
            <a:r>
              <a:rPr lang="en-US" sz="3200" b="1" spc="-1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8"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Standards</a:t>
            </a:r>
            <a:r>
              <a:rPr lang="en-US" sz="3200" b="1" spc="-1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Working Group</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9" y="1165107"/>
            <a:ext cx="4432935"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What</a:t>
            </a:r>
            <a:r>
              <a:rPr sz="2325" b="0" spc="-4" dirty="0">
                <a:latin typeface="Calibri Light"/>
                <a:cs typeface="Calibri Light"/>
              </a:rPr>
              <a:t> </a:t>
            </a:r>
            <a:r>
              <a:rPr sz="2325" b="0" spc="23" dirty="0">
                <a:latin typeface="Calibri Light"/>
                <a:cs typeface="Calibri Light"/>
              </a:rPr>
              <a:t>is</a:t>
            </a:r>
            <a:r>
              <a:rPr sz="2325" b="0" dirty="0">
                <a:latin typeface="Calibri Light"/>
                <a:cs typeface="Calibri Light"/>
              </a:rPr>
              <a:t> </a:t>
            </a:r>
            <a:r>
              <a:rPr sz="2325" b="0" spc="23" dirty="0">
                <a:latin typeface="Calibri Light"/>
                <a:cs typeface="Calibri Light"/>
              </a:rPr>
              <a:t>Each</a:t>
            </a:r>
            <a:r>
              <a:rPr sz="2325" b="0" spc="4" dirty="0">
                <a:latin typeface="Calibri Light"/>
                <a:cs typeface="Calibri Light"/>
              </a:rPr>
              <a:t> </a:t>
            </a:r>
            <a:r>
              <a:rPr sz="2325" b="0" spc="19" dirty="0">
                <a:latin typeface="Calibri Light"/>
                <a:cs typeface="Calibri Light"/>
              </a:rPr>
              <a:t>Working</a:t>
            </a:r>
            <a:r>
              <a:rPr sz="2325" b="0" dirty="0">
                <a:latin typeface="Calibri Light"/>
                <a:cs typeface="Calibri Light"/>
              </a:rPr>
              <a:t> </a:t>
            </a:r>
            <a:r>
              <a:rPr sz="2325" b="0" spc="26" dirty="0">
                <a:latin typeface="Calibri Light"/>
                <a:cs typeface="Calibri Light"/>
              </a:rPr>
              <a:t>Group</a:t>
            </a:r>
            <a:r>
              <a:rPr sz="2325" b="0" spc="4" dirty="0">
                <a:latin typeface="Calibri Light"/>
                <a:cs typeface="Calibri Light"/>
              </a:rPr>
              <a:t> </a:t>
            </a:r>
            <a:r>
              <a:rPr sz="2325" b="0" spc="34" dirty="0">
                <a:latin typeface="Calibri Light"/>
                <a:cs typeface="Calibri Light"/>
              </a:rPr>
              <a:t>Doing?</a:t>
            </a:r>
            <a:endParaRPr sz="2325">
              <a:latin typeface="Calibri Light"/>
              <a:cs typeface="Calibri Light"/>
            </a:endParaRPr>
          </a:p>
        </p:txBody>
      </p:sp>
      <p:sp>
        <p:nvSpPr>
          <p:cNvPr id="3" name="object 3"/>
          <p:cNvSpPr txBox="1"/>
          <p:nvPr/>
        </p:nvSpPr>
        <p:spPr>
          <a:xfrm>
            <a:off x="609600" y="1804474"/>
            <a:ext cx="10972800" cy="2916792"/>
          </a:xfrm>
          <a:prstGeom prst="rect">
            <a:avLst/>
          </a:prstGeom>
        </p:spPr>
        <p:txBody>
          <a:bodyPr vert="horz" wrap="square" lIns="0" tIns="137636" rIns="0" bIns="0" rtlCol="0">
            <a:spAutoFit/>
          </a:bodyPr>
          <a:lstStyle/>
          <a:p>
            <a:pPr marL="808673" marR="451961" lvl="1" indent="-457200">
              <a:lnSpc>
                <a:spcPct val="101800"/>
              </a:lnSpc>
              <a:spcBef>
                <a:spcPts val="885"/>
              </a:spcBef>
              <a:buFont typeface="Wingdings" panose="05000000000000000000" pitchFamily="2" charset="2"/>
              <a:buChar char="§"/>
              <a:tabLst>
                <a:tab pos="609124" algn="l"/>
              </a:tabLst>
            </a:pPr>
            <a:r>
              <a:rPr lang="en-US" sz="2800" spc="-8" dirty="0">
                <a:latin typeface="Arial" panose="020B0604020202020204" pitchFamily="34" charset="0"/>
                <a:cs typeface="Arial" panose="020B0604020202020204" pitchFamily="34" charset="0"/>
              </a:rPr>
              <a:t>Identify</a:t>
            </a:r>
            <a:r>
              <a:rPr lang="en-US" sz="2800" spc="4"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non-industrial,</a:t>
            </a:r>
            <a:r>
              <a:rPr lang="en-US" sz="2800" spc="8"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non-commercial</a:t>
            </a:r>
            <a:r>
              <a:rPr lang="en-US" sz="2800"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carbon</a:t>
            </a:r>
            <a:r>
              <a:rPr lang="en-US" sz="2800" spc="4" dirty="0">
                <a:latin typeface="Arial" panose="020B0604020202020204" pitchFamily="34" charset="0"/>
                <a:cs typeface="Arial" panose="020B0604020202020204" pitchFamily="34" charset="0"/>
              </a:rPr>
              <a:t> </a:t>
            </a:r>
            <a:r>
              <a:rPr lang="en-US" sz="2800" spc="-11" dirty="0">
                <a:latin typeface="Arial" panose="020B0604020202020204" pitchFamily="34" charset="0"/>
                <a:cs typeface="Arial" panose="020B0604020202020204" pitchFamily="34" charset="0"/>
              </a:rPr>
              <a:t>sequestration</a:t>
            </a:r>
            <a:r>
              <a:rPr lang="en-US" sz="2800" spc="4" dirty="0">
                <a:latin typeface="Arial" panose="020B0604020202020204" pitchFamily="34" charset="0"/>
                <a:cs typeface="Arial" panose="020B0604020202020204" pitchFamily="34" charset="0"/>
              </a:rPr>
              <a:t> </a:t>
            </a:r>
            <a:r>
              <a:rPr lang="en-US" sz="2800" spc="-4" dirty="0">
                <a:latin typeface="Arial" panose="020B0604020202020204" pitchFamily="34" charset="0"/>
                <a:cs typeface="Arial" panose="020B0604020202020204" pitchFamily="34" charset="0"/>
              </a:rPr>
              <a:t>methods</a:t>
            </a:r>
            <a:r>
              <a:rPr lang="en-US" sz="2800" spc="8"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and </a:t>
            </a:r>
            <a:r>
              <a:rPr lang="en-US" sz="2800" spc="-363"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technologies</a:t>
            </a:r>
            <a:r>
              <a:rPr lang="en-US" sz="2800" spc="-4"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that</a:t>
            </a:r>
            <a:r>
              <a:rPr lang="en-US" sz="2800" dirty="0">
                <a:latin typeface="Arial" panose="020B0604020202020204" pitchFamily="34" charset="0"/>
                <a:cs typeface="Arial" panose="020B0604020202020204" pitchFamily="34" charset="0"/>
              </a:rPr>
              <a:t> </a:t>
            </a:r>
            <a:r>
              <a:rPr lang="en-US" sz="2800" spc="-11" dirty="0">
                <a:latin typeface="Arial" panose="020B0604020202020204" pitchFamily="34" charset="0"/>
                <a:cs typeface="Arial" panose="020B0604020202020204" pitchFamily="34" charset="0"/>
              </a:rPr>
              <a:t>are</a:t>
            </a:r>
            <a:r>
              <a:rPr lang="en-US" sz="2800" spc="4"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site</a:t>
            </a:r>
            <a:r>
              <a:rPr lang="en-US" sz="2800" spc="4"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scalable</a:t>
            </a:r>
          </a:p>
          <a:p>
            <a:pPr marL="351473" marR="451961" lvl="1">
              <a:lnSpc>
                <a:spcPct val="101800"/>
              </a:lnSpc>
              <a:spcBef>
                <a:spcPts val="885"/>
              </a:spcBef>
              <a:tabLst>
                <a:tab pos="609124" algn="l"/>
              </a:tabLst>
            </a:pPr>
            <a:endParaRPr lang="en-US" sz="2800" dirty="0">
              <a:latin typeface="Arial" panose="020B0604020202020204" pitchFamily="34" charset="0"/>
              <a:cs typeface="Arial" panose="020B0604020202020204" pitchFamily="34" charset="0"/>
            </a:endParaRPr>
          </a:p>
          <a:p>
            <a:pPr marL="808673" marR="3810" lvl="1" indent="-457200">
              <a:lnSpc>
                <a:spcPct val="100499"/>
              </a:lnSpc>
              <a:spcBef>
                <a:spcPts val="405"/>
              </a:spcBef>
              <a:buFont typeface="Wingdings" panose="05000000000000000000" pitchFamily="2" charset="2"/>
              <a:buChar char="§"/>
              <a:tabLst>
                <a:tab pos="609124" algn="l"/>
              </a:tabLst>
            </a:pPr>
            <a:r>
              <a:rPr sz="2800" spc="-8" dirty="0">
                <a:latin typeface="Arial" panose="020B0604020202020204" pitchFamily="34" charset="0"/>
                <a:cs typeface="Arial" panose="020B0604020202020204" pitchFamily="34" charset="0"/>
              </a:rPr>
              <a:t>Develop </a:t>
            </a:r>
            <a:r>
              <a:rPr sz="2800" spc="-4" dirty="0">
                <a:latin typeface="Arial" panose="020B0604020202020204" pitchFamily="34" charset="0"/>
                <a:cs typeface="Arial" panose="020B0604020202020204" pitchFamily="34" charset="0"/>
              </a:rPr>
              <a:t>the</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data,</a:t>
            </a:r>
            <a:r>
              <a:rPr sz="2800"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information,</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programs</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and</a:t>
            </a:r>
            <a:r>
              <a:rPr sz="2800" spc="-8" dirty="0">
                <a:latin typeface="Arial" panose="020B0604020202020204" pitchFamily="34" charset="0"/>
                <a:cs typeface="Arial" panose="020B0604020202020204" pitchFamily="34" charset="0"/>
              </a:rPr>
              <a:t> tools</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necessary</a:t>
            </a:r>
            <a:r>
              <a:rPr sz="2800" spc="8"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to</a:t>
            </a:r>
            <a:r>
              <a:rPr sz="2800" dirty="0">
                <a:latin typeface="Arial" panose="020B0604020202020204" pitchFamily="34" charset="0"/>
                <a:cs typeface="Arial" panose="020B0604020202020204" pitchFamily="34" charset="0"/>
              </a:rPr>
              <a:t> assess </a:t>
            </a:r>
            <a:r>
              <a:rPr sz="2800" spc="-4" dirty="0">
                <a:latin typeface="Arial" panose="020B0604020202020204" pitchFamily="34" charset="0"/>
                <a:cs typeface="Arial" panose="020B0604020202020204" pitchFamily="34" charset="0"/>
              </a:rPr>
              <a:t>the </a:t>
            </a:r>
            <a:r>
              <a:rPr sz="2800"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relevancy</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and</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applicability</a:t>
            </a:r>
            <a:r>
              <a:rPr sz="2800" spc="8"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these</a:t>
            </a:r>
            <a:r>
              <a:rPr sz="2800" spc="8"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technologies</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in</a:t>
            </a:r>
            <a:r>
              <a:rPr sz="2800"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reducing</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carbon</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emissions</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at </a:t>
            </a:r>
            <a:r>
              <a:rPr sz="2800" spc="-36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the</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site</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level</a:t>
            </a:r>
            <a:endParaRPr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C09756-0D75-4F3E-B88D-1EA9F5833D09}"/>
              </a:ext>
            </a:extLst>
          </p:cNvPr>
          <p:cNvSpPr txBox="1"/>
          <p:nvPr/>
        </p:nvSpPr>
        <p:spPr>
          <a:xfrm>
            <a:off x="914400" y="293633"/>
            <a:ext cx="10972800" cy="584775"/>
          </a:xfrm>
          <a:prstGeom prst="rect">
            <a:avLst/>
          </a:prstGeom>
          <a:noFill/>
        </p:spPr>
        <p:txBody>
          <a:bodyPr wrap="square">
            <a:spAutoFit/>
          </a:bodyPr>
          <a:lstStyle/>
          <a:p>
            <a:pPr marL="9048">
              <a:spcBef>
                <a:spcPts val="1084"/>
              </a:spcBef>
              <a:buSzPct val="129166"/>
              <a:tabLst>
                <a:tab pos="223838" algn="l"/>
              </a:tabLst>
            </a:pP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Carbon </a:t>
            </a:r>
            <a:r>
              <a:rPr lang="en-US" sz="3200" b="1" spc="-1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Sequestration</a:t>
            </a:r>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on Building</a:t>
            </a:r>
            <a:r>
              <a:rPr lang="en-US" sz="3200" b="1" spc="-8"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Sites Working Group</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8" y="1165107"/>
            <a:ext cx="6956108" cy="370775"/>
          </a:xfrm>
          <a:prstGeom prst="rect">
            <a:avLst/>
          </a:prstGeom>
        </p:spPr>
        <p:txBody>
          <a:bodyPr vert="horz" wrap="square" lIns="0" tIns="12859" rIns="0" bIns="0" rtlCol="0">
            <a:spAutoFit/>
          </a:bodyPr>
          <a:lstStyle/>
          <a:p>
            <a:pPr marL="9525">
              <a:spcBef>
                <a:spcPts val="101"/>
              </a:spcBef>
            </a:pPr>
            <a:r>
              <a:rPr sz="2325" b="0" spc="26" dirty="0">
                <a:latin typeface="Calibri Light"/>
                <a:cs typeface="Calibri Light"/>
              </a:rPr>
              <a:t>Formation</a:t>
            </a:r>
            <a:r>
              <a:rPr sz="2325" b="0" spc="15" dirty="0">
                <a:latin typeface="Calibri Light"/>
                <a:cs typeface="Calibri Light"/>
              </a:rPr>
              <a:t> </a:t>
            </a:r>
            <a:r>
              <a:rPr sz="2325" b="0" spc="30" dirty="0">
                <a:latin typeface="Calibri Light"/>
                <a:cs typeface="Calibri Light"/>
              </a:rPr>
              <a:t>of</a:t>
            </a:r>
            <a:r>
              <a:rPr sz="2325" b="0" spc="26" dirty="0">
                <a:latin typeface="Calibri Light"/>
                <a:cs typeface="Calibri Light"/>
              </a:rPr>
              <a:t> </a:t>
            </a:r>
            <a:r>
              <a:rPr sz="2325" b="0" spc="30" dirty="0">
                <a:latin typeface="Calibri Light"/>
                <a:cs typeface="Calibri Light"/>
              </a:rPr>
              <a:t>the</a:t>
            </a:r>
            <a:r>
              <a:rPr sz="2325" b="0" spc="23" dirty="0">
                <a:latin typeface="Calibri Light"/>
                <a:cs typeface="Calibri Light"/>
              </a:rPr>
              <a:t> </a:t>
            </a:r>
            <a:r>
              <a:rPr sz="2325" b="0" spc="-15" dirty="0">
                <a:latin typeface="Calibri Light"/>
                <a:cs typeface="Calibri Light"/>
              </a:rPr>
              <a:t>Task</a:t>
            </a:r>
            <a:r>
              <a:rPr sz="2325" b="0" spc="19" dirty="0">
                <a:latin typeface="Calibri Light"/>
                <a:cs typeface="Calibri Light"/>
              </a:rPr>
              <a:t> </a:t>
            </a:r>
            <a:r>
              <a:rPr sz="2325" b="0" spc="15" dirty="0">
                <a:latin typeface="Calibri Light"/>
                <a:cs typeface="Calibri Light"/>
              </a:rPr>
              <a:t>Force</a:t>
            </a:r>
            <a:r>
              <a:rPr sz="2325" b="0" spc="23" dirty="0">
                <a:latin typeface="Calibri Light"/>
                <a:cs typeface="Calibri Light"/>
              </a:rPr>
              <a:t> </a:t>
            </a:r>
            <a:r>
              <a:rPr sz="2325" b="0" spc="8" dirty="0">
                <a:latin typeface="Calibri Light"/>
                <a:cs typeface="Calibri Light"/>
              </a:rPr>
              <a:t>for</a:t>
            </a:r>
            <a:r>
              <a:rPr sz="2325" b="0" spc="19" dirty="0">
                <a:latin typeface="Calibri Light"/>
                <a:cs typeface="Calibri Light"/>
              </a:rPr>
              <a:t> </a:t>
            </a:r>
            <a:r>
              <a:rPr sz="2325" b="0" spc="26" dirty="0">
                <a:latin typeface="Calibri Light"/>
                <a:cs typeface="Calibri Light"/>
              </a:rPr>
              <a:t>Building</a:t>
            </a:r>
            <a:r>
              <a:rPr sz="2325" b="0" spc="19" dirty="0">
                <a:latin typeface="Calibri Light"/>
                <a:cs typeface="Calibri Light"/>
              </a:rPr>
              <a:t> </a:t>
            </a:r>
            <a:r>
              <a:rPr sz="2325" b="0" spc="26" dirty="0">
                <a:latin typeface="Calibri Light"/>
                <a:cs typeface="Calibri Light"/>
              </a:rPr>
              <a:t>Decarbonization</a:t>
            </a:r>
            <a:endParaRPr sz="2325">
              <a:latin typeface="Calibri Light"/>
              <a:cs typeface="Calibri Light"/>
            </a:endParaRPr>
          </a:p>
        </p:txBody>
      </p:sp>
      <p:sp>
        <p:nvSpPr>
          <p:cNvPr id="3" name="object 3"/>
          <p:cNvSpPr txBox="1"/>
          <p:nvPr/>
        </p:nvSpPr>
        <p:spPr>
          <a:xfrm>
            <a:off x="1371600" y="1553299"/>
            <a:ext cx="9206299" cy="4996079"/>
          </a:xfrm>
          <a:prstGeom prst="rect">
            <a:avLst/>
          </a:prstGeom>
        </p:spPr>
        <p:txBody>
          <a:bodyPr vert="horz" wrap="square" lIns="0" tIns="48101" rIns="0" bIns="0" rtlCol="0">
            <a:spAutoFit/>
          </a:bodyPr>
          <a:lstStyle/>
          <a:p>
            <a:pPr marL="466248" indent="-457200">
              <a:spcBef>
                <a:spcPts val="379"/>
              </a:spcBef>
              <a:buSzPct val="129166"/>
              <a:buFont typeface="Wingdings" panose="05000000000000000000" pitchFamily="2" charset="2"/>
              <a:buChar char="§"/>
              <a:tabLst>
                <a:tab pos="223838" algn="l"/>
              </a:tabLst>
            </a:pPr>
            <a:r>
              <a:rPr sz="2800" spc="-8" dirty="0">
                <a:latin typeface="Arial" panose="020B0604020202020204" pitchFamily="34" charset="0"/>
                <a:cs typeface="Arial" panose="020B0604020202020204" pitchFamily="34" charset="0"/>
              </a:rPr>
              <a:t>Initiative</a:t>
            </a:r>
            <a:r>
              <a:rPr sz="2800" spc="-4" dirty="0">
                <a:latin typeface="Arial" panose="020B0604020202020204" pitchFamily="34" charset="0"/>
                <a:cs typeface="Arial" panose="020B0604020202020204" pitchFamily="34" charset="0"/>
              </a:rPr>
              <a:t> of</a:t>
            </a:r>
            <a:r>
              <a:rPr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ASHRAE </a:t>
            </a:r>
            <a:r>
              <a:rPr sz="2800" spc="-8" dirty="0">
                <a:latin typeface="Arial" panose="020B0604020202020204" pitchFamily="34" charset="0"/>
                <a:cs typeface="Arial" panose="020B0604020202020204" pitchFamily="34" charset="0"/>
              </a:rPr>
              <a:t>President</a:t>
            </a:r>
            <a:r>
              <a:rPr lang="en-US" sz="2800" spc="-8" dirty="0">
                <a:latin typeface="Arial" panose="020B0604020202020204" pitchFamily="34" charset="0"/>
                <a:cs typeface="Arial" panose="020B0604020202020204" pitchFamily="34" charset="0"/>
              </a:rPr>
              <a:t>, Chuck Gulledge,</a:t>
            </a:r>
            <a:r>
              <a:rPr sz="2800" spc="-11"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and</a:t>
            </a:r>
            <a:r>
              <a:rPr sz="2800"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President-Elect</a:t>
            </a:r>
            <a:r>
              <a:rPr lang="en-US" sz="2800" spc="-11" dirty="0">
                <a:latin typeface="Arial" panose="020B0604020202020204" pitchFamily="34" charset="0"/>
                <a:cs typeface="Arial" panose="020B0604020202020204" pitchFamily="34" charset="0"/>
              </a:rPr>
              <a:t>, </a:t>
            </a:r>
            <a:r>
              <a:rPr lang="en-US" sz="2800" spc="-11">
                <a:latin typeface="Arial" panose="020B0604020202020204" pitchFamily="34" charset="0"/>
                <a:cs typeface="Arial" panose="020B0604020202020204" pitchFamily="34" charset="0"/>
              </a:rPr>
              <a:t>Mick Schwedler, </a:t>
            </a:r>
            <a:r>
              <a:rPr lang="en-US" sz="2800" spc="-11" dirty="0">
                <a:latin typeface="Arial" panose="020B0604020202020204" pitchFamily="34" charset="0"/>
                <a:cs typeface="Arial" panose="020B0604020202020204" pitchFamily="34" charset="0"/>
              </a:rPr>
              <a:t>in February 2021</a:t>
            </a:r>
            <a:endParaRPr sz="2800" dirty="0">
              <a:latin typeface="Arial" panose="020B0604020202020204" pitchFamily="34" charset="0"/>
              <a:cs typeface="Arial" panose="020B0604020202020204" pitchFamily="34" charset="0"/>
            </a:endParaRPr>
          </a:p>
          <a:p>
            <a:pPr marL="466248" indent="-457200">
              <a:spcBef>
                <a:spcPts val="919"/>
              </a:spcBef>
              <a:buSzPct val="129166"/>
              <a:buFont typeface="Wingdings" panose="05000000000000000000" pitchFamily="2" charset="2"/>
              <a:buChar char="§"/>
              <a:tabLst>
                <a:tab pos="223838" algn="l"/>
              </a:tabLst>
            </a:pPr>
            <a:r>
              <a:rPr sz="2800" spc="-4" dirty="0">
                <a:latin typeface="Arial" panose="020B0604020202020204" pitchFamily="34" charset="0"/>
                <a:cs typeface="Arial" panose="020B0604020202020204" pitchFamily="34" charset="0"/>
              </a:rPr>
              <a:t>15</a:t>
            </a:r>
            <a:r>
              <a:rPr sz="2800" spc="-38" dirty="0">
                <a:latin typeface="Arial" panose="020B0604020202020204" pitchFamily="34" charset="0"/>
                <a:cs typeface="Arial" panose="020B0604020202020204" pitchFamily="34" charset="0"/>
              </a:rPr>
              <a:t> </a:t>
            </a:r>
            <a:r>
              <a:rPr lang="en-US" sz="2800" spc="-38" dirty="0">
                <a:latin typeface="Arial" panose="020B0604020202020204" pitchFamily="34" charset="0"/>
                <a:cs typeface="Arial" panose="020B0604020202020204" pitchFamily="34" charset="0"/>
              </a:rPr>
              <a:t>Task Force M</a:t>
            </a:r>
            <a:r>
              <a:rPr sz="2800" spc="-8" dirty="0">
                <a:latin typeface="Arial" panose="020B0604020202020204" pitchFamily="34" charset="0"/>
                <a:cs typeface="Arial" panose="020B0604020202020204" pitchFamily="34" charset="0"/>
              </a:rPr>
              <a:t>embers</a:t>
            </a:r>
            <a:endParaRPr sz="2800" dirty="0">
              <a:latin typeface="Arial" panose="020B0604020202020204" pitchFamily="34" charset="0"/>
              <a:cs typeface="Arial" panose="020B0604020202020204" pitchFamily="34" charset="0"/>
            </a:endParaRPr>
          </a:p>
          <a:p>
            <a:pPr marL="466248" indent="-457200">
              <a:spcBef>
                <a:spcPts val="915"/>
              </a:spcBef>
              <a:buSzPct val="129166"/>
              <a:buFont typeface="Wingdings" panose="05000000000000000000" pitchFamily="2" charset="2"/>
              <a:buChar char="§"/>
              <a:tabLst>
                <a:tab pos="223838" algn="l"/>
              </a:tabLst>
            </a:pPr>
            <a:r>
              <a:rPr lang="en-US" sz="2800" spc="-4" dirty="0">
                <a:latin typeface="Arial" panose="020B0604020202020204" pitchFamily="34" charset="0"/>
                <a:cs typeface="Arial" panose="020B0604020202020204" pitchFamily="34" charset="0"/>
              </a:rPr>
              <a:t>Nine</a:t>
            </a:r>
            <a:r>
              <a:rPr sz="2800" spc="-11"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working</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groups</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with</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over </a:t>
            </a:r>
            <a:r>
              <a:rPr sz="2800" spc="-4" dirty="0">
                <a:latin typeface="Arial" panose="020B0604020202020204" pitchFamily="34" charset="0"/>
                <a:cs typeface="Arial" panose="020B0604020202020204" pitchFamily="34" charset="0"/>
              </a:rPr>
              <a:t>100</a:t>
            </a:r>
            <a:r>
              <a:rPr sz="2800" spc="-8"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international </a:t>
            </a:r>
            <a:r>
              <a:rPr sz="2800" spc="-11" dirty="0">
                <a:latin typeface="Arial" panose="020B0604020202020204" pitchFamily="34" charset="0"/>
                <a:cs typeface="Arial" panose="020B0604020202020204" pitchFamily="34" charset="0"/>
              </a:rPr>
              <a:t>volunteers</a:t>
            </a:r>
            <a:endParaRPr lang="en-US" sz="2800" spc="-8" dirty="0">
              <a:latin typeface="Arial" panose="020B0604020202020204" pitchFamily="34" charset="0"/>
              <a:cs typeface="Arial" panose="020B0604020202020204" pitchFamily="34" charset="0"/>
            </a:endParaRPr>
          </a:p>
          <a:p>
            <a:pPr marL="9048">
              <a:spcBef>
                <a:spcPts val="915"/>
              </a:spcBef>
              <a:buSzPct val="129166"/>
              <a:tabLst>
                <a:tab pos="223838" algn="l"/>
              </a:tabLst>
            </a:pPr>
            <a:endParaRPr lang="en-US" sz="2400" dirty="0">
              <a:latin typeface="Calibri"/>
              <a:cs typeface="Calibri"/>
            </a:endParaRPr>
          </a:p>
          <a:p>
            <a:pPr marL="9048">
              <a:spcBef>
                <a:spcPts val="915"/>
              </a:spcBef>
              <a:buSzPct val="129166"/>
              <a:tabLst>
                <a:tab pos="223838" algn="l"/>
              </a:tabLst>
            </a:pPr>
            <a:endParaRPr sz="2400" dirty="0">
              <a:latin typeface="Calibri"/>
              <a:cs typeface="Calibri"/>
            </a:endParaRPr>
          </a:p>
          <a:p>
            <a:pPr marL="9048" marR="3810" algn="ctr">
              <a:spcBef>
                <a:spcPts val="919"/>
              </a:spcBef>
              <a:buSzPct val="129166"/>
              <a:tabLst>
                <a:tab pos="223838" algn="l"/>
              </a:tabLst>
            </a:pPr>
            <a:r>
              <a:rPr sz="3200" b="1" spc="-11" dirty="0">
                <a:latin typeface="Calibri"/>
                <a:cs typeface="Calibri"/>
              </a:rPr>
              <a:t>Realization</a:t>
            </a:r>
            <a:r>
              <a:rPr sz="3200" spc="-4" dirty="0">
                <a:latin typeface="Calibri"/>
                <a:cs typeface="Calibri"/>
              </a:rPr>
              <a:t> </a:t>
            </a:r>
            <a:r>
              <a:rPr sz="3200" spc="-8" dirty="0">
                <a:latin typeface="Calibri"/>
                <a:cs typeface="Calibri"/>
              </a:rPr>
              <a:t>that </a:t>
            </a:r>
            <a:r>
              <a:rPr sz="3200" spc="-4" dirty="0">
                <a:latin typeface="Calibri"/>
                <a:cs typeface="Calibri"/>
              </a:rPr>
              <a:t>our </a:t>
            </a:r>
            <a:r>
              <a:rPr sz="3200" spc="-8" dirty="0">
                <a:latin typeface="Calibri"/>
                <a:cs typeface="Calibri"/>
              </a:rPr>
              <a:t>successful</a:t>
            </a:r>
            <a:r>
              <a:rPr sz="3200" spc="-4" dirty="0">
                <a:latin typeface="Calibri"/>
                <a:cs typeface="Calibri"/>
              </a:rPr>
              <a:t> </a:t>
            </a:r>
            <a:r>
              <a:rPr sz="3200" b="1" spc="-8" dirty="0">
                <a:latin typeface="Calibri"/>
                <a:cs typeface="Calibri"/>
              </a:rPr>
              <a:t>initiatives</a:t>
            </a:r>
            <a:r>
              <a:rPr sz="3200" b="1" spc="-4" dirty="0">
                <a:latin typeface="Calibri"/>
                <a:cs typeface="Calibri"/>
              </a:rPr>
              <a:t> in</a:t>
            </a:r>
            <a:r>
              <a:rPr sz="3200" b="1" spc="4" dirty="0">
                <a:latin typeface="Calibri"/>
                <a:cs typeface="Calibri"/>
              </a:rPr>
              <a:t> </a:t>
            </a:r>
            <a:r>
              <a:rPr sz="3200" b="1" spc="-4" dirty="0">
                <a:latin typeface="Calibri"/>
                <a:cs typeface="Calibri"/>
              </a:rPr>
              <a:t>building</a:t>
            </a:r>
            <a:r>
              <a:rPr sz="3200" b="1" spc="-8" dirty="0">
                <a:latin typeface="Calibri"/>
                <a:cs typeface="Calibri"/>
              </a:rPr>
              <a:t> energy </a:t>
            </a:r>
            <a:r>
              <a:rPr sz="3200" b="1" spc="-398" dirty="0">
                <a:latin typeface="Calibri"/>
                <a:cs typeface="Calibri"/>
              </a:rPr>
              <a:t> </a:t>
            </a:r>
            <a:r>
              <a:rPr sz="3200" b="1" spc="-8" dirty="0">
                <a:latin typeface="Calibri"/>
                <a:cs typeface="Calibri"/>
              </a:rPr>
              <a:t>efficiency</a:t>
            </a:r>
            <a:r>
              <a:rPr sz="3200" spc="-8" dirty="0">
                <a:latin typeface="Calibri"/>
                <a:cs typeface="Calibri"/>
              </a:rPr>
              <a:t> </a:t>
            </a:r>
            <a:r>
              <a:rPr sz="3200" spc="-4" dirty="0">
                <a:latin typeface="Calibri"/>
                <a:cs typeface="Calibri"/>
              </a:rPr>
              <a:t>should </a:t>
            </a:r>
            <a:r>
              <a:rPr sz="3200" dirty="0">
                <a:latin typeface="Calibri"/>
                <a:cs typeface="Calibri"/>
              </a:rPr>
              <a:t>be</a:t>
            </a:r>
            <a:r>
              <a:rPr sz="3200" spc="-4" dirty="0">
                <a:latin typeface="Calibri"/>
                <a:cs typeface="Calibri"/>
              </a:rPr>
              <a:t> </a:t>
            </a:r>
            <a:r>
              <a:rPr sz="3200" b="1" spc="-4" dirty="0">
                <a:latin typeface="Calibri"/>
                <a:cs typeface="Calibri"/>
              </a:rPr>
              <a:t>expanded </a:t>
            </a:r>
            <a:r>
              <a:rPr sz="3200" b="1" spc="-11" dirty="0">
                <a:latin typeface="Calibri"/>
                <a:cs typeface="Calibri"/>
              </a:rPr>
              <a:t>to</a:t>
            </a:r>
            <a:r>
              <a:rPr sz="3200" b="1" spc="-8" dirty="0">
                <a:latin typeface="Calibri"/>
                <a:cs typeface="Calibri"/>
              </a:rPr>
              <a:t> </a:t>
            </a:r>
            <a:r>
              <a:rPr sz="3200" b="1" spc="-4" dirty="0">
                <a:latin typeface="Calibri"/>
                <a:cs typeface="Calibri"/>
              </a:rPr>
              <a:t>building</a:t>
            </a:r>
            <a:r>
              <a:rPr sz="3200" b="1" spc="-11" dirty="0">
                <a:latin typeface="Calibri"/>
                <a:cs typeface="Calibri"/>
              </a:rPr>
              <a:t> </a:t>
            </a:r>
            <a:r>
              <a:rPr sz="3200" b="1" spc="-8" dirty="0">
                <a:latin typeface="Calibri"/>
                <a:cs typeface="Calibri"/>
              </a:rPr>
              <a:t>decarbonization</a:t>
            </a:r>
            <a:endParaRPr sz="3200" b="1" dirty="0">
              <a:latin typeface="Calibri"/>
              <a:cs typeface="Calibri"/>
            </a:endParaRPr>
          </a:p>
        </p:txBody>
      </p:sp>
      <p:sp>
        <p:nvSpPr>
          <p:cNvPr id="4" name="TextBox 3">
            <a:extLst>
              <a:ext uri="{FF2B5EF4-FFF2-40B4-BE49-F238E27FC236}">
                <a16:creationId xmlns:a16="http://schemas.microsoft.com/office/drawing/2014/main" id="{DADE9C81-36E4-4CD9-9F01-B5E556FEEF97}"/>
              </a:ext>
            </a:extLst>
          </p:cNvPr>
          <p:cNvSpPr txBox="1"/>
          <p:nvPr/>
        </p:nvSpPr>
        <p:spPr>
          <a:xfrm>
            <a:off x="914400" y="70472"/>
            <a:ext cx="10744199"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Formation of the </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ask </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orce for </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uilding </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ecarbonization</a:t>
            </a:r>
          </a:p>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(TFBD)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381000"/>
            <a:ext cx="8229600" cy="505427"/>
          </a:xfrm>
          <a:prstGeom prst="rect">
            <a:avLst/>
          </a:prstGeom>
        </p:spPr>
        <p:txBody>
          <a:bodyPr vert="horz" wrap="square" lIns="0" tIns="12859" rIns="0" bIns="0" rtlCol="0">
            <a:spAutoFit/>
          </a:bodyPr>
          <a:lstStyle/>
          <a:p>
            <a:pPr marL="9048">
              <a:spcBef>
                <a:spcPts val="1084"/>
              </a:spcBef>
              <a:buSzPct val="129166"/>
              <a:tabLst>
                <a:tab pos="223838" algn="l"/>
              </a:tabLst>
            </a:pPr>
            <a:r>
              <a:rPr lang="en-US" sz="3200" spc="-23"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Training</a:t>
            </a:r>
            <a:r>
              <a:rPr lang="en-US" sz="3200" spc="-19"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4"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en-US" sz="3200" spc="-1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1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Education</a:t>
            </a:r>
            <a:r>
              <a:rPr lang="en-US" sz="3200" spc="-1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Working Group</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object 3"/>
          <p:cNvSpPr txBox="1"/>
          <p:nvPr/>
        </p:nvSpPr>
        <p:spPr>
          <a:xfrm>
            <a:off x="1219200" y="1676400"/>
            <a:ext cx="9918980" cy="4132381"/>
          </a:xfrm>
          <a:prstGeom prst="rect">
            <a:avLst/>
          </a:prstGeom>
        </p:spPr>
        <p:txBody>
          <a:bodyPr vert="horz" wrap="square" lIns="0" tIns="137636" rIns="0" bIns="0" rtlCol="0">
            <a:spAutoFit/>
          </a:bodyPr>
          <a:lstStyle/>
          <a:p>
            <a:pPr marL="808673" marR="201930" lvl="1" indent="-457200">
              <a:spcBef>
                <a:spcPts val="885"/>
              </a:spcBef>
              <a:buFont typeface="Wingdings" panose="05000000000000000000" pitchFamily="2" charset="2"/>
              <a:buChar char="§"/>
              <a:tabLst>
                <a:tab pos="609124" algn="l"/>
              </a:tabLst>
            </a:pPr>
            <a:r>
              <a:rPr sz="2800" spc="-8" dirty="0">
                <a:latin typeface="Arial" panose="020B0604020202020204" pitchFamily="34" charset="0"/>
                <a:cs typeface="Arial" panose="020B0604020202020204" pitchFamily="34" charset="0"/>
              </a:rPr>
              <a:t>Identify</a:t>
            </a:r>
            <a:r>
              <a:rPr sz="2800"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current</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and</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propose</a:t>
            </a:r>
            <a:r>
              <a:rPr sz="2800" spc="8"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new</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training,</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education,</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and</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publications</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that</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will support</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the</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learning</a:t>
            </a:r>
            <a:r>
              <a:rPr sz="2800" dirty="0">
                <a:latin typeface="Arial" panose="020B0604020202020204" pitchFamily="34" charset="0"/>
                <a:cs typeface="Arial" panose="020B0604020202020204" pitchFamily="34" charset="0"/>
              </a:rPr>
              <a:t> of</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decarbonization</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 </a:t>
            </a:r>
            <a:r>
              <a:rPr sz="2800" spc="-4" dirty="0">
                <a:latin typeface="Arial" panose="020B0604020202020204" pitchFamily="34" charset="0"/>
                <a:cs typeface="Arial" panose="020B0604020202020204" pitchFamily="34" charset="0"/>
              </a:rPr>
              <a:t>the</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built</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environment</a:t>
            </a:r>
            <a:endParaRPr sz="2800" dirty="0">
              <a:latin typeface="Arial" panose="020B0604020202020204" pitchFamily="34" charset="0"/>
              <a:cs typeface="Arial" panose="020B0604020202020204" pitchFamily="34" charset="0"/>
            </a:endParaRPr>
          </a:p>
          <a:p>
            <a:pPr marL="808673" marR="92869" lvl="1" indent="-457200">
              <a:spcBef>
                <a:spcPts val="363"/>
              </a:spcBef>
              <a:buFont typeface="Wingdings" panose="05000000000000000000" pitchFamily="2" charset="2"/>
              <a:buChar char="§"/>
              <a:tabLst>
                <a:tab pos="609124" algn="l"/>
              </a:tabLst>
            </a:pPr>
            <a:r>
              <a:rPr sz="2800" spc="-11" dirty="0">
                <a:latin typeface="Arial" panose="020B0604020202020204" pitchFamily="34" charset="0"/>
                <a:cs typeface="Arial" panose="020B0604020202020204" pitchFamily="34" charset="0"/>
              </a:rPr>
              <a:t>Create</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an</a:t>
            </a:r>
            <a:r>
              <a:rPr sz="2800"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inventory</a:t>
            </a:r>
            <a:r>
              <a:rPr sz="2800" spc="8"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a:t>
            </a:r>
            <a:r>
              <a:rPr sz="2800" spc="8"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ASHRAE’s</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and</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other</a:t>
            </a:r>
            <a:r>
              <a:rPr sz="2800"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organizations’</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resources</a:t>
            </a:r>
            <a:r>
              <a:rPr sz="2800"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that</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address</a:t>
            </a:r>
            <a:r>
              <a:rPr sz="2800" spc="-36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decarbonization</a:t>
            </a:r>
            <a:r>
              <a:rPr sz="2800" spc="-11"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 </a:t>
            </a:r>
            <a:r>
              <a:rPr sz="2800" spc="-4" dirty="0">
                <a:latin typeface="Arial" panose="020B0604020202020204" pitchFamily="34" charset="0"/>
                <a:cs typeface="Arial" panose="020B0604020202020204" pitchFamily="34" charset="0"/>
              </a:rPr>
              <a:t>the</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built</a:t>
            </a:r>
            <a:r>
              <a:rPr sz="2800"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environment</a:t>
            </a:r>
            <a:endParaRPr sz="2800" dirty="0">
              <a:latin typeface="Arial" panose="020B0604020202020204" pitchFamily="34" charset="0"/>
              <a:cs typeface="Arial" panose="020B0604020202020204" pitchFamily="34" charset="0"/>
            </a:endParaRPr>
          </a:p>
          <a:p>
            <a:pPr marL="808673" marR="3810" lvl="1" indent="-457200">
              <a:spcBef>
                <a:spcPts val="510"/>
              </a:spcBef>
              <a:buFont typeface="Wingdings" panose="05000000000000000000" pitchFamily="2" charset="2"/>
              <a:buChar char="§"/>
              <a:tabLst>
                <a:tab pos="609124" algn="l"/>
              </a:tabLst>
            </a:pPr>
            <a:r>
              <a:rPr sz="2800" spc="-8" dirty="0">
                <a:latin typeface="Arial" panose="020B0604020202020204" pitchFamily="34" charset="0"/>
                <a:cs typeface="Arial" panose="020B0604020202020204" pitchFamily="34" charset="0"/>
              </a:rPr>
              <a:t>Determine</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the</a:t>
            </a:r>
            <a:r>
              <a:rPr sz="2800" spc="8"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training</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and </a:t>
            </a:r>
            <a:r>
              <a:rPr sz="2800" spc="-8" dirty="0">
                <a:latin typeface="Arial" panose="020B0604020202020204" pitchFamily="34" charset="0"/>
                <a:cs typeface="Arial" panose="020B0604020202020204" pitchFamily="34" charset="0"/>
              </a:rPr>
              <a:t>education </a:t>
            </a:r>
            <a:r>
              <a:rPr sz="2800" spc="-4" dirty="0">
                <a:latin typeface="Arial" panose="020B0604020202020204" pitchFamily="34" charset="0"/>
                <a:cs typeface="Arial" panose="020B0604020202020204" pitchFamily="34" charset="0"/>
              </a:rPr>
              <a:t>needs</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the</a:t>
            </a:r>
            <a:r>
              <a:rPr sz="2800" spc="8"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various</a:t>
            </a:r>
            <a:r>
              <a:rPr sz="2800"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different</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type</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 </a:t>
            </a:r>
            <a:r>
              <a:rPr sz="2800" spc="-15" dirty="0">
                <a:latin typeface="Arial" panose="020B0604020202020204" pitchFamily="34" charset="0"/>
                <a:cs typeface="Arial" panose="020B0604020202020204" pitchFamily="34" charset="0"/>
              </a:rPr>
              <a:t>stakeholders</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and</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recommend</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the</a:t>
            </a:r>
            <a:r>
              <a:rPr sz="2800" spc="8"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development</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a:t>
            </a:r>
            <a:r>
              <a:rPr sz="2800" spc="8"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resources</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to</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meet</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these</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needs</a:t>
            </a:r>
            <a:endParaRPr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9" y="1165107"/>
            <a:ext cx="4432935"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What</a:t>
            </a:r>
            <a:r>
              <a:rPr sz="2325" b="0" spc="-4" dirty="0">
                <a:latin typeface="Calibri Light"/>
                <a:cs typeface="Calibri Light"/>
              </a:rPr>
              <a:t> </a:t>
            </a:r>
            <a:r>
              <a:rPr sz="2325" b="0" spc="23" dirty="0">
                <a:latin typeface="Calibri Light"/>
                <a:cs typeface="Calibri Light"/>
              </a:rPr>
              <a:t>is</a:t>
            </a:r>
            <a:r>
              <a:rPr sz="2325" b="0" dirty="0">
                <a:latin typeface="Calibri Light"/>
                <a:cs typeface="Calibri Light"/>
              </a:rPr>
              <a:t> </a:t>
            </a:r>
            <a:r>
              <a:rPr sz="2325" b="0" spc="23" dirty="0">
                <a:latin typeface="Calibri Light"/>
                <a:cs typeface="Calibri Light"/>
              </a:rPr>
              <a:t>Each</a:t>
            </a:r>
            <a:r>
              <a:rPr sz="2325" b="0" spc="4" dirty="0">
                <a:latin typeface="Calibri Light"/>
                <a:cs typeface="Calibri Light"/>
              </a:rPr>
              <a:t> </a:t>
            </a:r>
            <a:r>
              <a:rPr sz="2325" b="0" spc="19" dirty="0">
                <a:latin typeface="Calibri Light"/>
                <a:cs typeface="Calibri Light"/>
              </a:rPr>
              <a:t>Working</a:t>
            </a:r>
            <a:r>
              <a:rPr sz="2325" b="0" dirty="0">
                <a:latin typeface="Calibri Light"/>
                <a:cs typeface="Calibri Light"/>
              </a:rPr>
              <a:t> </a:t>
            </a:r>
            <a:r>
              <a:rPr sz="2325" b="0" spc="26" dirty="0">
                <a:latin typeface="Calibri Light"/>
                <a:cs typeface="Calibri Light"/>
              </a:rPr>
              <a:t>Group</a:t>
            </a:r>
            <a:r>
              <a:rPr sz="2325" b="0" spc="4" dirty="0">
                <a:latin typeface="Calibri Light"/>
                <a:cs typeface="Calibri Light"/>
              </a:rPr>
              <a:t> </a:t>
            </a:r>
            <a:r>
              <a:rPr sz="2325" b="0" spc="34" dirty="0">
                <a:latin typeface="Calibri Light"/>
                <a:cs typeface="Calibri Light"/>
              </a:rPr>
              <a:t>Doing?</a:t>
            </a:r>
            <a:endParaRPr sz="2325">
              <a:latin typeface="Calibri Light"/>
              <a:cs typeface="Calibri Light"/>
            </a:endParaRPr>
          </a:p>
        </p:txBody>
      </p:sp>
      <p:sp>
        <p:nvSpPr>
          <p:cNvPr id="3" name="object 3"/>
          <p:cNvSpPr txBox="1"/>
          <p:nvPr/>
        </p:nvSpPr>
        <p:spPr>
          <a:xfrm>
            <a:off x="452845" y="1535882"/>
            <a:ext cx="11568249" cy="4601740"/>
          </a:xfrm>
          <a:prstGeom prst="rect">
            <a:avLst/>
          </a:prstGeom>
        </p:spPr>
        <p:txBody>
          <a:bodyPr vert="horz" wrap="square" lIns="0" tIns="137636" rIns="0" bIns="0" rtlCol="0">
            <a:spAutoFit/>
          </a:bodyPr>
          <a:lstStyle/>
          <a:p>
            <a:pPr marL="0" lvl="1">
              <a:tabLst>
                <a:tab pos="609124" algn="l"/>
              </a:tabLst>
            </a:pPr>
            <a:r>
              <a:rPr lang="en-US" sz="2400" spc="-4" dirty="0">
                <a:latin typeface="Arial" panose="020B0604020202020204" pitchFamily="34" charset="0"/>
                <a:cs typeface="Arial" panose="020B0604020202020204" pitchFamily="34" charset="0"/>
              </a:rPr>
              <a:t>Areas to Address</a:t>
            </a:r>
          </a:p>
          <a:p>
            <a:pPr marL="800100" lvl="2" indent="-342900">
              <a:buFont typeface="Wingdings" panose="05000000000000000000" pitchFamily="2" charset="2"/>
              <a:buChar char="§"/>
              <a:tabLst>
                <a:tab pos="609124" algn="l"/>
              </a:tabLst>
            </a:pPr>
            <a:r>
              <a:rPr lang="en-US" sz="2200" spc="-4" dirty="0">
                <a:latin typeface="Arial" panose="020B0604020202020204" pitchFamily="34" charset="0"/>
                <a:cs typeface="Arial" panose="020B0604020202020204" pitchFamily="34" charset="0"/>
              </a:rPr>
              <a:t>Identify </a:t>
            </a:r>
            <a:r>
              <a:rPr sz="2200" spc="-15" dirty="0">
                <a:latin typeface="Arial" panose="020B0604020202020204" pitchFamily="34" charset="0"/>
                <a:cs typeface="Arial" panose="020B0604020202020204" pitchFamily="34" charset="0"/>
              </a:rPr>
              <a:t>different</a:t>
            </a:r>
            <a:r>
              <a:rPr sz="2200" dirty="0">
                <a:latin typeface="Arial" panose="020B0604020202020204" pitchFamily="34" charset="0"/>
                <a:cs typeface="Arial" panose="020B0604020202020204" pitchFamily="34" charset="0"/>
              </a:rPr>
              <a:t> </a:t>
            </a:r>
            <a:r>
              <a:rPr sz="2200" spc="-19" dirty="0">
                <a:latin typeface="Arial" panose="020B0604020202020204" pitchFamily="34" charset="0"/>
                <a:cs typeface="Arial" panose="020B0604020202020204" pitchFamily="34" charset="0"/>
              </a:rPr>
              <a:t>ways</a:t>
            </a:r>
            <a:r>
              <a:rPr sz="2200" spc="-4"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4" dirty="0">
                <a:latin typeface="Arial" panose="020B0604020202020204" pitchFamily="34" charset="0"/>
                <a:cs typeface="Arial" panose="020B0604020202020204" pitchFamily="34" charset="0"/>
              </a:rPr>
              <a:t> measuring</a:t>
            </a:r>
            <a:r>
              <a:rPr sz="2200" dirty="0">
                <a:latin typeface="Arial" panose="020B0604020202020204" pitchFamily="34" charset="0"/>
                <a:cs typeface="Arial" panose="020B0604020202020204" pitchFamily="34" charset="0"/>
              </a:rPr>
              <a:t> </a:t>
            </a:r>
            <a:r>
              <a:rPr sz="2200" spc="-4" dirty="0">
                <a:latin typeface="Arial" panose="020B0604020202020204" pitchFamily="34" charset="0"/>
                <a:cs typeface="Arial" panose="020B0604020202020204" pitchFamily="34" charset="0"/>
              </a:rPr>
              <a:t>and</a:t>
            </a:r>
            <a:r>
              <a:rPr sz="2200" spc="-8" dirty="0">
                <a:latin typeface="Arial" panose="020B0604020202020204" pitchFamily="34" charset="0"/>
                <a:cs typeface="Arial" panose="020B0604020202020204" pitchFamily="34" charset="0"/>
              </a:rPr>
              <a:t> reporting</a:t>
            </a:r>
            <a:r>
              <a:rPr sz="2200" spc="-4"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building</a:t>
            </a:r>
            <a:r>
              <a:rPr lang="en-US" sz="2200" spc="-8"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performance</a:t>
            </a:r>
            <a:endParaRPr sz="2200" dirty="0">
              <a:latin typeface="Arial" panose="020B0604020202020204" pitchFamily="34" charset="0"/>
              <a:cs typeface="Arial" panose="020B0604020202020204" pitchFamily="34" charset="0"/>
            </a:endParaRPr>
          </a:p>
          <a:p>
            <a:pPr marL="800100" marR="81439" lvl="2" indent="-342900">
              <a:buFont typeface="Wingdings" panose="05000000000000000000" pitchFamily="2" charset="2"/>
              <a:buChar char="§"/>
              <a:tabLst>
                <a:tab pos="609124" algn="l"/>
              </a:tabLst>
            </a:pPr>
            <a:r>
              <a:rPr lang="en-US" sz="2200" spc="-8" dirty="0">
                <a:latin typeface="Arial" panose="020B0604020202020204" pitchFamily="34" charset="0"/>
                <a:cs typeface="Arial" panose="020B0604020202020204" pitchFamily="34" charset="0"/>
              </a:rPr>
              <a:t>D</a:t>
            </a:r>
            <a:r>
              <a:rPr sz="2200" spc="-8" dirty="0">
                <a:latin typeface="Arial" panose="020B0604020202020204" pitchFamily="34" charset="0"/>
                <a:cs typeface="Arial" panose="020B0604020202020204" pitchFamily="34" charset="0"/>
              </a:rPr>
              <a:t>efine</a:t>
            </a:r>
            <a:r>
              <a:rPr sz="2200" spc="4" dirty="0">
                <a:latin typeface="Arial" panose="020B0604020202020204" pitchFamily="34" charset="0"/>
                <a:cs typeface="Arial" panose="020B0604020202020204" pitchFamily="34" charset="0"/>
              </a:rPr>
              <a:t> </a:t>
            </a:r>
            <a:r>
              <a:rPr sz="2200" spc="-4" dirty="0">
                <a:latin typeface="Arial" panose="020B0604020202020204" pitchFamily="34" charset="0"/>
                <a:cs typeface="Arial" panose="020B0604020202020204" pitchFamily="34" charset="0"/>
              </a:rPr>
              <a:t>metrics</a:t>
            </a:r>
            <a:r>
              <a:rPr sz="2200" spc="4" dirty="0">
                <a:latin typeface="Arial" panose="020B0604020202020204" pitchFamily="34" charset="0"/>
                <a:cs typeface="Arial" panose="020B0604020202020204" pitchFamily="34" charset="0"/>
              </a:rPr>
              <a:t> </a:t>
            </a:r>
            <a:r>
              <a:rPr sz="2200" spc="-11" dirty="0">
                <a:latin typeface="Arial" panose="020B0604020202020204" pitchFamily="34" charset="0"/>
                <a:cs typeface="Arial" panose="020B0604020202020204" pitchFamily="34" charset="0"/>
              </a:rPr>
              <a:t>to</a:t>
            </a:r>
            <a:r>
              <a:rPr sz="2200"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measure</a:t>
            </a:r>
            <a:r>
              <a:rPr sz="2200" spc="8" dirty="0">
                <a:latin typeface="Arial" panose="020B0604020202020204" pitchFamily="34" charset="0"/>
                <a:cs typeface="Arial" panose="020B0604020202020204" pitchFamily="34" charset="0"/>
              </a:rPr>
              <a:t> </a:t>
            </a:r>
            <a:r>
              <a:rPr sz="2200" spc="-4" dirty="0">
                <a:latin typeface="Arial" panose="020B0604020202020204" pitchFamily="34" charset="0"/>
                <a:cs typeface="Arial" panose="020B0604020202020204" pitchFamily="34" charset="0"/>
              </a:rPr>
              <a:t>the</a:t>
            </a:r>
            <a:r>
              <a:rPr sz="2200" spc="4"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energy</a:t>
            </a:r>
            <a:r>
              <a:rPr sz="2200" spc="8"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and</a:t>
            </a:r>
            <a:r>
              <a:rPr sz="2200" spc="-4"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carbon</a:t>
            </a:r>
            <a:r>
              <a:rPr sz="2200" dirty="0">
                <a:latin typeface="Arial" panose="020B0604020202020204" pitchFamily="34" charset="0"/>
                <a:cs typeface="Arial" panose="020B0604020202020204" pitchFamily="34" charset="0"/>
              </a:rPr>
              <a:t> </a:t>
            </a:r>
            <a:r>
              <a:rPr sz="2200" spc="-15" dirty="0">
                <a:latin typeface="Arial" panose="020B0604020202020204" pitchFamily="34" charset="0"/>
                <a:cs typeface="Arial" panose="020B0604020202020204" pitchFamily="34" charset="0"/>
              </a:rPr>
              <a:t>targets</a:t>
            </a:r>
            <a:r>
              <a:rPr sz="2200"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and</a:t>
            </a:r>
            <a:r>
              <a:rPr sz="2200"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goals</a:t>
            </a:r>
            <a:r>
              <a:rPr sz="2200" dirty="0">
                <a:latin typeface="Arial" panose="020B0604020202020204" pitchFamily="34" charset="0"/>
                <a:cs typeface="Arial" panose="020B0604020202020204" pitchFamily="34" charset="0"/>
              </a:rPr>
              <a:t> </a:t>
            </a:r>
            <a:r>
              <a:rPr sz="2200" spc="-11" dirty="0">
                <a:latin typeface="Arial" panose="020B0604020202020204" pitchFamily="34" charset="0"/>
                <a:cs typeface="Arial" panose="020B0604020202020204" pitchFamily="34" charset="0"/>
              </a:rPr>
              <a:t>for </a:t>
            </a:r>
            <a:r>
              <a:rPr sz="2200" spc="-360"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carbon reduction</a:t>
            </a:r>
            <a:endParaRPr sz="2200" dirty="0">
              <a:latin typeface="Arial" panose="020B0604020202020204" pitchFamily="34" charset="0"/>
              <a:cs typeface="Arial" panose="020B0604020202020204" pitchFamily="34" charset="0"/>
            </a:endParaRPr>
          </a:p>
          <a:p>
            <a:pPr marL="800100" lvl="2" indent="-342900">
              <a:buFont typeface="Wingdings" panose="05000000000000000000" pitchFamily="2" charset="2"/>
              <a:buChar char="§"/>
              <a:tabLst>
                <a:tab pos="609124" algn="l"/>
              </a:tabLst>
            </a:pPr>
            <a:r>
              <a:rPr lang="en-US" sz="2200" spc="-4" dirty="0">
                <a:latin typeface="Arial" panose="020B0604020202020204" pitchFamily="34" charset="0"/>
                <a:cs typeface="Arial" panose="020B0604020202020204" pitchFamily="34" charset="0"/>
              </a:rPr>
              <a:t>Identify </a:t>
            </a:r>
            <a:r>
              <a:rPr sz="2200" spc="-4" dirty="0">
                <a:latin typeface="Arial" panose="020B0604020202020204" pitchFamily="34" charset="0"/>
                <a:cs typeface="Arial" panose="020B0604020202020204" pitchFamily="34" charset="0"/>
              </a:rPr>
              <a:t>limits</a:t>
            </a:r>
            <a:r>
              <a:rPr sz="2200" dirty="0">
                <a:latin typeface="Arial" panose="020B0604020202020204" pitchFamily="34" charset="0"/>
                <a:cs typeface="Arial" panose="020B0604020202020204" pitchFamily="34" charset="0"/>
              </a:rPr>
              <a:t> of </a:t>
            </a:r>
            <a:r>
              <a:rPr sz="2200" spc="-11" dirty="0">
                <a:latin typeface="Arial" panose="020B0604020202020204" pitchFamily="34" charset="0"/>
                <a:cs typeface="Arial" panose="020B0604020202020204" pitchFamily="34" charset="0"/>
              </a:rPr>
              <a:t>general</a:t>
            </a:r>
            <a:r>
              <a:rPr sz="2200" spc="-4"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building</a:t>
            </a:r>
            <a:r>
              <a:rPr sz="2200" dirty="0">
                <a:latin typeface="Arial" panose="020B0604020202020204" pitchFamily="34" charset="0"/>
                <a:cs typeface="Arial" panose="020B0604020202020204" pitchFamily="34" charset="0"/>
              </a:rPr>
              <a:t> </a:t>
            </a:r>
            <a:r>
              <a:rPr sz="2200" spc="-11" dirty="0">
                <a:latin typeface="Arial" panose="020B0604020202020204" pitchFamily="34" charset="0"/>
                <a:cs typeface="Arial" panose="020B0604020202020204" pitchFamily="34" charset="0"/>
              </a:rPr>
              <a:t>stock</a:t>
            </a:r>
            <a:r>
              <a:rPr sz="2200" spc="4" dirty="0">
                <a:latin typeface="Arial" panose="020B0604020202020204" pitchFamily="34" charset="0"/>
                <a:cs typeface="Arial" panose="020B0604020202020204" pitchFamily="34" charset="0"/>
              </a:rPr>
              <a:t> </a:t>
            </a:r>
            <a:r>
              <a:rPr sz="2200" spc="-4" dirty="0">
                <a:latin typeface="Arial" panose="020B0604020202020204" pitchFamily="34" charset="0"/>
                <a:cs typeface="Arial" panose="020B0604020202020204" pitchFamily="34" charset="0"/>
              </a:rPr>
              <a:t>and </a:t>
            </a:r>
            <a:r>
              <a:rPr sz="2200" spc="-8" dirty="0">
                <a:latin typeface="Arial" panose="020B0604020202020204" pitchFamily="34" charset="0"/>
                <a:cs typeface="Arial" panose="020B0604020202020204" pitchFamily="34" charset="0"/>
              </a:rPr>
              <a:t>individual</a:t>
            </a:r>
            <a:r>
              <a:rPr sz="2200" spc="-4"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building</a:t>
            </a:r>
            <a:r>
              <a:rPr sz="2200"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metrics</a:t>
            </a:r>
            <a:endParaRPr sz="2200" dirty="0">
              <a:latin typeface="Arial" panose="020B0604020202020204" pitchFamily="34" charset="0"/>
              <a:cs typeface="Arial" panose="020B0604020202020204" pitchFamily="34" charset="0"/>
            </a:endParaRPr>
          </a:p>
          <a:p>
            <a:pPr marL="800100" marR="298133" lvl="2" indent="-342900">
              <a:buFont typeface="Wingdings" panose="05000000000000000000" pitchFamily="2" charset="2"/>
              <a:buChar char="§"/>
              <a:tabLst>
                <a:tab pos="609124" algn="l"/>
              </a:tabLst>
            </a:pPr>
            <a:r>
              <a:rPr lang="en-US" sz="2200" spc="-4" dirty="0">
                <a:latin typeface="Arial" panose="020B0604020202020204" pitchFamily="34" charset="0"/>
                <a:cs typeface="Arial" panose="020B0604020202020204" pitchFamily="34" charset="0"/>
              </a:rPr>
              <a:t>Show the</a:t>
            </a:r>
            <a:r>
              <a:rPr sz="2200" spc="4" dirty="0">
                <a:latin typeface="Arial" panose="020B0604020202020204" pitchFamily="34" charset="0"/>
                <a:cs typeface="Arial" panose="020B0604020202020204" pitchFamily="34" charset="0"/>
              </a:rPr>
              <a:t> </a:t>
            </a:r>
            <a:r>
              <a:rPr sz="2200" spc="-11" dirty="0">
                <a:latin typeface="Arial" panose="020B0604020202020204" pitchFamily="34" charset="0"/>
                <a:cs typeface="Arial" panose="020B0604020202020204" pitchFamily="34" charset="0"/>
              </a:rPr>
              <a:t>integral</a:t>
            </a:r>
            <a:r>
              <a:rPr sz="2200" spc="-4" dirty="0">
                <a:latin typeface="Arial" panose="020B0604020202020204" pitchFamily="34" charset="0"/>
                <a:cs typeface="Arial" panose="020B0604020202020204" pitchFamily="34" charset="0"/>
              </a:rPr>
              <a:t> </a:t>
            </a:r>
            <a:r>
              <a:rPr sz="2200" spc="-11" dirty="0">
                <a:latin typeface="Arial" panose="020B0604020202020204" pitchFamily="34" charset="0"/>
                <a:cs typeface="Arial" panose="020B0604020202020204" pitchFamily="34" charset="0"/>
              </a:rPr>
              <a:t>role</a:t>
            </a:r>
            <a:r>
              <a:rPr sz="2200" spc="4"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 </a:t>
            </a:r>
            <a:r>
              <a:rPr sz="2200" spc="-8" dirty="0">
                <a:latin typeface="Arial" panose="020B0604020202020204" pitchFamily="34" charset="0"/>
                <a:cs typeface="Arial" panose="020B0604020202020204" pitchFamily="34" charset="0"/>
              </a:rPr>
              <a:t>commissioning</a:t>
            </a:r>
            <a:r>
              <a:rPr sz="2200" dirty="0">
                <a:latin typeface="Arial" panose="020B0604020202020204" pitchFamily="34" charset="0"/>
                <a:cs typeface="Arial" panose="020B0604020202020204" pitchFamily="34" charset="0"/>
              </a:rPr>
              <a:t> </a:t>
            </a:r>
            <a:r>
              <a:rPr sz="2200" spc="-4" dirty="0">
                <a:latin typeface="Arial" panose="020B0604020202020204" pitchFamily="34" charset="0"/>
                <a:cs typeface="Arial" panose="020B0604020202020204" pitchFamily="34" charset="0"/>
              </a:rPr>
              <a:t>and</a:t>
            </a:r>
            <a:r>
              <a:rPr sz="2200"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retro-commissioning</a:t>
            </a:r>
            <a:r>
              <a:rPr sz="2200" dirty="0">
                <a:latin typeface="Arial" panose="020B0604020202020204" pitchFamily="34" charset="0"/>
                <a:cs typeface="Arial" panose="020B0604020202020204" pitchFamily="34" charset="0"/>
              </a:rPr>
              <a:t> </a:t>
            </a:r>
            <a:r>
              <a:rPr sz="2200" spc="-4" dirty="0">
                <a:latin typeface="Arial" panose="020B0604020202020204" pitchFamily="34" charset="0"/>
                <a:cs typeface="Arial" panose="020B0604020202020204" pitchFamily="34" charset="0"/>
              </a:rPr>
              <a:t>as</a:t>
            </a:r>
            <a:r>
              <a:rPr sz="2200" dirty="0">
                <a:latin typeface="Arial" panose="020B0604020202020204" pitchFamily="34" charset="0"/>
                <a:cs typeface="Arial" panose="020B0604020202020204" pitchFamily="34" charset="0"/>
              </a:rPr>
              <a:t> a</a:t>
            </a:r>
            <a:r>
              <a:rPr sz="2200" spc="-4"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part</a:t>
            </a:r>
            <a:r>
              <a:rPr sz="2200" dirty="0">
                <a:latin typeface="Arial" panose="020B0604020202020204" pitchFamily="34" charset="0"/>
                <a:cs typeface="Arial" panose="020B0604020202020204" pitchFamily="34" charset="0"/>
              </a:rPr>
              <a:t> of </a:t>
            </a:r>
            <a:r>
              <a:rPr sz="2200" spc="-4" dirty="0">
                <a:latin typeface="Arial" panose="020B0604020202020204" pitchFamily="34" charset="0"/>
                <a:cs typeface="Arial" panose="020B0604020202020204" pitchFamily="34" charset="0"/>
              </a:rPr>
              <a:t>the </a:t>
            </a:r>
            <a:r>
              <a:rPr sz="2200" spc="-360"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building</a:t>
            </a:r>
            <a:r>
              <a:rPr sz="2200" spc="-4"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metrics</a:t>
            </a:r>
            <a:endParaRPr sz="2200" dirty="0">
              <a:latin typeface="Arial" panose="020B0604020202020204" pitchFamily="34" charset="0"/>
              <a:cs typeface="Arial" panose="020B0604020202020204" pitchFamily="34" charset="0"/>
            </a:endParaRPr>
          </a:p>
          <a:p>
            <a:pPr marL="800100" marR="94773" lvl="2" indent="-342900">
              <a:buFont typeface="Wingdings" panose="05000000000000000000" pitchFamily="2" charset="2"/>
              <a:buChar char="§"/>
              <a:tabLst>
                <a:tab pos="609124" algn="l"/>
              </a:tabLst>
            </a:pPr>
            <a:r>
              <a:rPr sz="2200" spc="-8" dirty="0">
                <a:latin typeface="Arial" panose="020B0604020202020204" pitchFamily="34" charset="0"/>
                <a:cs typeface="Arial" panose="020B0604020202020204" pitchFamily="34" charset="0"/>
              </a:rPr>
              <a:t>Identify</a:t>
            </a:r>
            <a:r>
              <a:rPr sz="2200"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best</a:t>
            </a:r>
            <a:r>
              <a:rPr sz="2200" spc="4" dirty="0">
                <a:latin typeface="Arial" panose="020B0604020202020204" pitchFamily="34" charset="0"/>
                <a:cs typeface="Arial" panose="020B0604020202020204" pitchFamily="34" charset="0"/>
              </a:rPr>
              <a:t> </a:t>
            </a:r>
            <a:r>
              <a:rPr sz="2200" spc="-11" dirty="0">
                <a:latin typeface="Arial" panose="020B0604020202020204" pitchFamily="34" charset="0"/>
                <a:cs typeface="Arial" panose="020B0604020202020204" pitchFamily="34" charset="0"/>
              </a:rPr>
              <a:t>practices</a:t>
            </a:r>
            <a:r>
              <a:rPr sz="2200" spc="4"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4" dirty="0">
                <a:latin typeface="Arial" panose="020B0604020202020204" pitchFamily="34" charset="0"/>
                <a:cs typeface="Arial" panose="020B0604020202020204" pitchFamily="34" charset="0"/>
              </a:rPr>
              <a:t> </a:t>
            </a:r>
            <a:r>
              <a:rPr sz="2200" spc="-23" dirty="0">
                <a:latin typeface="Arial" panose="020B0604020202020204" pitchFamily="34" charset="0"/>
                <a:cs typeface="Arial" panose="020B0604020202020204" pitchFamily="34" charset="0"/>
              </a:rPr>
              <a:t>policy,</a:t>
            </a:r>
            <a:r>
              <a:rPr sz="2200"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tools</a:t>
            </a:r>
            <a:r>
              <a:rPr sz="2200" spc="4"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and</a:t>
            </a:r>
            <a:r>
              <a:rPr sz="2200" spc="-4" dirty="0">
                <a:latin typeface="Arial" panose="020B0604020202020204" pitchFamily="34" charset="0"/>
                <a:cs typeface="Arial" panose="020B0604020202020204" pitchFamily="34" charset="0"/>
              </a:rPr>
              <a:t> </a:t>
            </a:r>
            <a:r>
              <a:rPr sz="2200" spc="-11" dirty="0">
                <a:latin typeface="Arial" panose="020B0604020202020204" pitchFamily="34" charset="0"/>
                <a:cs typeface="Arial" panose="020B0604020202020204" pitchFamily="34" charset="0"/>
              </a:rPr>
              <a:t>resources</a:t>
            </a:r>
            <a:r>
              <a:rPr sz="2200" spc="4" dirty="0">
                <a:latin typeface="Arial" panose="020B0604020202020204" pitchFamily="34" charset="0"/>
                <a:cs typeface="Arial" panose="020B0604020202020204" pitchFamily="34" charset="0"/>
              </a:rPr>
              <a:t> </a:t>
            </a:r>
            <a:r>
              <a:rPr sz="2200" spc="-11" dirty="0">
                <a:latin typeface="Arial" panose="020B0604020202020204" pitchFamily="34" charset="0"/>
                <a:cs typeface="Arial" panose="020B0604020202020204" pitchFamily="34" charset="0"/>
              </a:rPr>
              <a:t>for</a:t>
            </a:r>
            <a:r>
              <a:rPr sz="2200" spc="-4" dirty="0">
                <a:latin typeface="Arial" panose="020B0604020202020204" pitchFamily="34" charset="0"/>
                <a:cs typeface="Arial" panose="020B0604020202020204" pitchFamily="34" charset="0"/>
              </a:rPr>
              <a:t> the</a:t>
            </a:r>
            <a:r>
              <a:rPr sz="2200" spc="4"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implementation</a:t>
            </a:r>
            <a:r>
              <a:rPr sz="2200" spc="-4"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 </a:t>
            </a:r>
            <a:r>
              <a:rPr sz="2200" spc="-360"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building</a:t>
            </a:r>
            <a:r>
              <a:rPr sz="2200" spc="-4"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performance</a:t>
            </a:r>
            <a:r>
              <a:rPr sz="2200" dirty="0">
                <a:latin typeface="Arial" panose="020B0604020202020204" pitchFamily="34" charset="0"/>
                <a:cs typeface="Arial" panose="020B0604020202020204" pitchFamily="34" charset="0"/>
              </a:rPr>
              <a:t> </a:t>
            </a:r>
            <a:r>
              <a:rPr sz="2200" spc="-8" dirty="0">
                <a:latin typeface="Arial" panose="020B0604020202020204" pitchFamily="34" charset="0"/>
                <a:cs typeface="Arial" panose="020B0604020202020204" pitchFamily="34" charset="0"/>
              </a:rPr>
              <a:t>metrics</a:t>
            </a:r>
            <a:endParaRPr lang="en-US" sz="2200" spc="-8" dirty="0">
              <a:latin typeface="Arial" panose="020B0604020202020204" pitchFamily="34" charset="0"/>
              <a:cs typeface="Arial" panose="020B0604020202020204" pitchFamily="34" charset="0"/>
            </a:endParaRPr>
          </a:p>
          <a:p>
            <a:pPr marL="0" marR="94773" lvl="1">
              <a:tabLst>
                <a:tab pos="609124" algn="l"/>
              </a:tabLst>
            </a:pPr>
            <a:r>
              <a:rPr lang="en-US" sz="2400" spc="-8" dirty="0">
                <a:latin typeface="Arial" panose="020B0604020202020204" pitchFamily="34" charset="0"/>
                <a:cs typeface="Arial" panose="020B0604020202020204" pitchFamily="34" charset="0"/>
              </a:rPr>
              <a:t>Deliverables</a:t>
            </a:r>
          </a:p>
          <a:p>
            <a:pPr marR="94773" lvl="2" indent="-457200">
              <a:buFont typeface="Wingdings" panose="05000000000000000000" pitchFamily="2" charset="2"/>
              <a:buChar char="§"/>
              <a:tabLst>
                <a:tab pos="609124" algn="l"/>
              </a:tabLst>
            </a:pPr>
            <a:r>
              <a:rPr lang="en-US" sz="2200" dirty="0">
                <a:solidFill>
                  <a:srgbClr val="000000"/>
                </a:solidFill>
                <a:latin typeface="Arial" panose="020B0604020202020204" pitchFamily="34" charset="0"/>
              </a:rPr>
              <a:t>One-page debrief to policy maker laying out current best practices of policy on BPS</a:t>
            </a:r>
          </a:p>
          <a:p>
            <a:pPr marR="94773" lvl="2" indent="-457200">
              <a:buFont typeface="Wingdings" panose="05000000000000000000" pitchFamily="2" charset="2"/>
              <a:buChar char="§"/>
              <a:tabLst>
                <a:tab pos="609124" algn="l"/>
              </a:tabLst>
            </a:pPr>
            <a:r>
              <a:rPr lang="en-US" sz="2200" dirty="0">
                <a:solidFill>
                  <a:srgbClr val="000000"/>
                </a:solidFill>
                <a:latin typeface="Arial" panose="020B0604020202020204" pitchFamily="34" charset="0"/>
              </a:rPr>
              <a:t>Framework document to outline all identified key issues to address</a:t>
            </a:r>
          </a:p>
          <a:p>
            <a:pPr marR="94773" lvl="2" indent="-457200">
              <a:buFont typeface="Wingdings" panose="05000000000000000000" pitchFamily="2" charset="2"/>
              <a:buChar char="§"/>
              <a:tabLst>
                <a:tab pos="609124" algn="l"/>
              </a:tabLst>
            </a:pPr>
            <a:r>
              <a:rPr lang="en-US" sz="2200" dirty="0">
                <a:solidFill>
                  <a:srgbClr val="000000"/>
                </a:solidFill>
                <a:latin typeface="Arial" panose="020B0604020202020204" pitchFamily="34" charset="0"/>
              </a:rPr>
              <a:t>BPS guideline and online portal with resource and best practices to all key issues.</a:t>
            </a:r>
            <a:endParaRPr sz="2200" spc="-8"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539877F-B978-4533-BCEE-5951145EB790}"/>
              </a:ext>
            </a:extLst>
          </p:cNvPr>
          <p:cNvSpPr txBox="1"/>
          <p:nvPr/>
        </p:nvSpPr>
        <p:spPr>
          <a:xfrm>
            <a:off x="1724251" y="357672"/>
            <a:ext cx="9839325" cy="584775"/>
          </a:xfrm>
          <a:prstGeom prst="rect">
            <a:avLst/>
          </a:prstGeom>
          <a:noFill/>
        </p:spPr>
        <p:txBody>
          <a:bodyPr wrap="square">
            <a:spAutoFit/>
          </a:bodyPr>
          <a:lstStyle/>
          <a:p>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Building</a:t>
            </a:r>
            <a:r>
              <a:rPr lang="en-US" sz="3200" b="1" spc="-19"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1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a:t>
            </a:r>
            <a:r>
              <a:rPr lang="en-US" sz="3200" b="1" spc="-8"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Standards</a:t>
            </a:r>
            <a:r>
              <a:rPr lang="en-US" sz="3200" b="1" spc="-1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Working Group</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9" y="1165107"/>
            <a:ext cx="4432935"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What</a:t>
            </a:r>
            <a:r>
              <a:rPr sz="2325" b="0" spc="-4" dirty="0">
                <a:latin typeface="Calibri Light"/>
                <a:cs typeface="Calibri Light"/>
              </a:rPr>
              <a:t> </a:t>
            </a:r>
            <a:r>
              <a:rPr sz="2325" b="0" spc="23" dirty="0">
                <a:latin typeface="Calibri Light"/>
                <a:cs typeface="Calibri Light"/>
              </a:rPr>
              <a:t>is</a:t>
            </a:r>
            <a:r>
              <a:rPr sz="2325" b="0" dirty="0">
                <a:latin typeface="Calibri Light"/>
                <a:cs typeface="Calibri Light"/>
              </a:rPr>
              <a:t> </a:t>
            </a:r>
            <a:r>
              <a:rPr sz="2325" b="0" spc="23" dirty="0">
                <a:latin typeface="Calibri Light"/>
                <a:cs typeface="Calibri Light"/>
              </a:rPr>
              <a:t>Each</a:t>
            </a:r>
            <a:r>
              <a:rPr sz="2325" b="0" spc="4" dirty="0">
                <a:latin typeface="Calibri Light"/>
                <a:cs typeface="Calibri Light"/>
              </a:rPr>
              <a:t> </a:t>
            </a:r>
            <a:r>
              <a:rPr sz="2325" b="0" spc="19" dirty="0">
                <a:latin typeface="Calibri Light"/>
                <a:cs typeface="Calibri Light"/>
              </a:rPr>
              <a:t>Working</a:t>
            </a:r>
            <a:r>
              <a:rPr sz="2325" b="0" dirty="0">
                <a:latin typeface="Calibri Light"/>
                <a:cs typeface="Calibri Light"/>
              </a:rPr>
              <a:t> </a:t>
            </a:r>
            <a:r>
              <a:rPr sz="2325" b="0" spc="26" dirty="0">
                <a:latin typeface="Calibri Light"/>
                <a:cs typeface="Calibri Light"/>
              </a:rPr>
              <a:t>Group</a:t>
            </a:r>
            <a:r>
              <a:rPr sz="2325" b="0" spc="4" dirty="0">
                <a:latin typeface="Calibri Light"/>
                <a:cs typeface="Calibri Light"/>
              </a:rPr>
              <a:t> </a:t>
            </a:r>
            <a:r>
              <a:rPr sz="2325" b="0" spc="34" dirty="0">
                <a:latin typeface="Calibri Light"/>
                <a:cs typeface="Calibri Light"/>
              </a:rPr>
              <a:t>Doing?</a:t>
            </a:r>
            <a:endParaRPr sz="2325">
              <a:latin typeface="Calibri Light"/>
              <a:cs typeface="Calibri Light"/>
            </a:endParaRPr>
          </a:p>
        </p:txBody>
      </p:sp>
      <p:sp>
        <p:nvSpPr>
          <p:cNvPr id="3" name="object 3"/>
          <p:cNvSpPr txBox="1"/>
          <p:nvPr/>
        </p:nvSpPr>
        <p:spPr>
          <a:xfrm>
            <a:off x="876300" y="1122230"/>
            <a:ext cx="10439400" cy="5892478"/>
          </a:xfrm>
          <a:prstGeom prst="rect">
            <a:avLst/>
          </a:prstGeom>
        </p:spPr>
        <p:txBody>
          <a:bodyPr vert="horz" wrap="square" lIns="0" tIns="137636" rIns="0" bIns="0" rtlCol="0">
            <a:spAutoFit/>
          </a:bodyPr>
          <a:lstStyle/>
          <a:p>
            <a:pPr marL="9048">
              <a:spcBef>
                <a:spcPts val="1084"/>
              </a:spcBef>
              <a:buSzPct val="129166"/>
              <a:tabLst>
                <a:tab pos="223838" algn="l"/>
              </a:tabLst>
            </a:pPr>
            <a:r>
              <a:rPr lang="en-US" sz="2600" spc="-8" dirty="0">
                <a:latin typeface="Arial" panose="020B0604020202020204" pitchFamily="34" charset="0"/>
                <a:cs typeface="Arial" panose="020B0604020202020204" pitchFamily="34" charset="0"/>
              </a:rPr>
              <a:t>P</a:t>
            </a:r>
            <a:r>
              <a:rPr sz="2600" spc="-8" dirty="0">
                <a:latin typeface="Arial" panose="020B0604020202020204" pitchFamily="34" charset="0"/>
                <a:cs typeface="Arial" panose="020B0604020202020204" pitchFamily="34" charset="0"/>
              </a:rPr>
              <a:t>rovide </a:t>
            </a:r>
            <a:r>
              <a:rPr sz="2600" spc="-4" dirty="0">
                <a:latin typeface="Arial" panose="020B0604020202020204" pitchFamily="34" charset="0"/>
                <a:cs typeface="Arial" panose="020B0604020202020204" pitchFamily="34" charset="0"/>
              </a:rPr>
              <a:t>guidance</a:t>
            </a:r>
            <a:r>
              <a:rPr sz="2600" spc="-8" dirty="0">
                <a:latin typeface="Arial" panose="020B0604020202020204" pitchFamily="34" charset="0"/>
                <a:cs typeface="Arial" panose="020B0604020202020204" pitchFamily="34" charset="0"/>
              </a:rPr>
              <a:t> </a:t>
            </a:r>
            <a:r>
              <a:rPr sz="2600" spc="-4" dirty="0">
                <a:latin typeface="Arial" panose="020B0604020202020204" pitchFamily="34" charset="0"/>
                <a:cs typeface="Arial" panose="020B0604020202020204" pitchFamily="34" charset="0"/>
              </a:rPr>
              <a:t>on:</a:t>
            </a:r>
            <a:endParaRPr sz="2600" dirty="0">
              <a:latin typeface="Arial" panose="020B0604020202020204" pitchFamily="34" charset="0"/>
              <a:cs typeface="Arial" panose="020B0604020202020204" pitchFamily="34" charset="0"/>
            </a:endParaRPr>
          </a:p>
          <a:p>
            <a:pPr marL="808673" marR="3810" lvl="1" indent="-457200">
              <a:lnSpc>
                <a:spcPct val="101800"/>
              </a:lnSpc>
              <a:spcBef>
                <a:spcPts val="885"/>
              </a:spcBef>
              <a:buFont typeface="Wingdings" panose="05000000000000000000" pitchFamily="2" charset="2"/>
              <a:buChar char="§"/>
              <a:tabLst>
                <a:tab pos="609124" algn="l"/>
              </a:tabLst>
            </a:pPr>
            <a:r>
              <a:rPr lang="en-US" sz="2600" spc="-4" dirty="0">
                <a:latin typeface="Arial" panose="020B0604020202020204" pitchFamily="34" charset="0"/>
                <a:cs typeface="Arial" panose="020B0604020202020204" pitchFamily="34" charset="0"/>
              </a:rPr>
              <a:t>Use </a:t>
            </a:r>
            <a:r>
              <a:rPr lang="en-US" sz="2600" dirty="0">
                <a:latin typeface="Arial" panose="020B0604020202020204" pitchFamily="34" charset="0"/>
                <a:cs typeface="Arial" panose="020B0604020202020204" pitchFamily="34" charset="0"/>
              </a:rPr>
              <a:t>of secure </a:t>
            </a:r>
            <a:r>
              <a:rPr lang="en-US" sz="2600" spc="-8" dirty="0">
                <a:latin typeface="Arial" panose="020B0604020202020204" pitchFamily="34" charset="0"/>
                <a:cs typeface="Arial" panose="020B0604020202020204" pitchFamily="34" charset="0"/>
              </a:rPr>
              <a:t>building-grid communication systems </a:t>
            </a:r>
            <a:r>
              <a:rPr lang="en-US" sz="2600" spc="-11" dirty="0">
                <a:latin typeface="Arial" panose="020B0604020202020204" pitchFamily="34" charset="0"/>
                <a:cs typeface="Arial" panose="020B0604020202020204" pitchFamily="34" charset="0"/>
              </a:rPr>
              <a:t>to </a:t>
            </a:r>
            <a:r>
              <a:rPr lang="en-US" sz="2600" spc="-8" dirty="0">
                <a:latin typeface="Arial" panose="020B0604020202020204" pitchFamily="34" charset="0"/>
                <a:cs typeface="Arial" panose="020B0604020202020204" pitchFamily="34" charset="0"/>
              </a:rPr>
              <a:t>enable </a:t>
            </a:r>
            <a:r>
              <a:rPr lang="en-US" sz="2600" spc="-11" dirty="0">
                <a:latin typeface="Arial" panose="020B0604020202020204" pitchFamily="34" charset="0"/>
                <a:cs typeface="Arial" panose="020B0604020202020204" pitchFamily="34" charset="0"/>
              </a:rPr>
              <a:t>integration </a:t>
            </a:r>
            <a:r>
              <a:rPr lang="en-US" sz="2600" dirty="0">
                <a:latin typeface="Arial" panose="020B0604020202020204" pitchFamily="34" charset="0"/>
                <a:cs typeface="Arial" panose="020B0604020202020204" pitchFamily="34" charset="0"/>
              </a:rPr>
              <a:t>of </a:t>
            </a:r>
            <a:r>
              <a:rPr lang="en-US" sz="2600" spc="-11" dirty="0">
                <a:latin typeface="Arial" panose="020B0604020202020204" pitchFamily="34" charset="0"/>
                <a:cs typeface="Arial" panose="020B0604020202020204" pitchFamily="34" charset="0"/>
              </a:rPr>
              <a:t>low-carbon </a:t>
            </a:r>
            <a:r>
              <a:rPr lang="en-US" sz="2600" spc="-8" dirty="0">
                <a:latin typeface="Arial" panose="020B0604020202020204" pitchFamily="34" charset="0"/>
                <a:cs typeface="Arial" panose="020B0604020202020204" pitchFamily="34" charset="0"/>
              </a:rPr>
              <a:t>distributed </a:t>
            </a:r>
            <a:r>
              <a:rPr lang="en-US" sz="2600" spc="-363" dirty="0">
                <a:latin typeface="Arial" panose="020B0604020202020204" pitchFamily="34" charset="0"/>
                <a:cs typeface="Arial" panose="020B0604020202020204" pitchFamily="34" charset="0"/>
              </a:rPr>
              <a:t> </a:t>
            </a:r>
            <a:r>
              <a:rPr lang="en-US" sz="2600" spc="-8" dirty="0">
                <a:latin typeface="Arial" panose="020B0604020202020204" pitchFamily="34" charset="0"/>
                <a:cs typeface="Arial" panose="020B0604020202020204" pitchFamily="34" charset="0"/>
              </a:rPr>
              <a:t>energy</a:t>
            </a:r>
            <a:r>
              <a:rPr lang="en-US" sz="2600" dirty="0">
                <a:latin typeface="Arial" panose="020B0604020202020204" pitchFamily="34" charset="0"/>
                <a:cs typeface="Arial" panose="020B0604020202020204" pitchFamily="34" charset="0"/>
              </a:rPr>
              <a:t> </a:t>
            </a:r>
            <a:r>
              <a:rPr lang="en-US" sz="2600" spc="-11" dirty="0">
                <a:latin typeface="Arial" panose="020B0604020202020204" pitchFamily="34" charset="0"/>
                <a:cs typeface="Arial" panose="020B0604020202020204" pitchFamily="34" charset="0"/>
              </a:rPr>
              <a:t>resources</a:t>
            </a:r>
            <a:endParaRPr lang="en-US" sz="2600" dirty="0">
              <a:latin typeface="Arial" panose="020B0604020202020204" pitchFamily="34" charset="0"/>
              <a:cs typeface="Arial" panose="020B0604020202020204" pitchFamily="34" charset="0"/>
            </a:endParaRPr>
          </a:p>
          <a:p>
            <a:pPr marL="808673" marR="266700" lvl="1" indent="-457200">
              <a:lnSpc>
                <a:spcPct val="100499"/>
              </a:lnSpc>
              <a:spcBef>
                <a:spcPts val="405"/>
              </a:spcBef>
              <a:buFont typeface="Wingdings" panose="05000000000000000000" pitchFamily="2" charset="2"/>
              <a:buChar char="§"/>
              <a:tabLst>
                <a:tab pos="609124" algn="l"/>
              </a:tabLst>
            </a:pPr>
            <a:r>
              <a:rPr sz="2600" spc="-8" dirty="0">
                <a:latin typeface="Arial" panose="020B0604020202020204" pitchFamily="34" charset="0"/>
                <a:cs typeface="Arial" panose="020B0604020202020204" pitchFamily="34" charset="0"/>
              </a:rPr>
              <a:t>Identify </a:t>
            </a:r>
            <a:r>
              <a:rPr sz="2600" spc="-11" dirty="0">
                <a:latin typeface="Arial" panose="020B0604020202020204" pitchFamily="34" charset="0"/>
                <a:cs typeface="Arial" panose="020B0604020202020204" pitchFamily="34" charset="0"/>
              </a:rPr>
              <a:t>value to </a:t>
            </a:r>
            <a:r>
              <a:rPr sz="2600" spc="-8" dirty="0">
                <a:latin typeface="Arial" panose="020B0604020202020204" pitchFamily="34" charset="0"/>
                <a:cs typeface="Arial" panose="020B0604020202020204" pitchFamily="34" charset="0"/>
              </a:rPr>
              <a:t>building</a:t>
            </a:r>
            <a:r>
              <a:rPr lang="en-US" sz="2600" spc="-8" dirty="0">
                <a:latin typeface="Arial" panose="020B0604020202020204" pitchFamily="34" charset="0"/>
                <a:cs typeface="Arial" panose="020B0604020202020204" pitchFamily="34" charset="0"/>
              </a:rPr>
              <a:t>s</a:t>
            </a:r>
            <a:r>
              <a:rPr sz="2600" spc="-8" dirty="0">
                <a:latin typeface="Arial" panose="020B0604020202020204" pitchFamily="34" charset="0"/>
                <a:cs typeface="Arial" panose="020B0604020202020204" pitchFamily="34" charset="0"/>
              </a:rPr>
              <a:t> and </a:t>
            </a:r>
            <a:r>
              <a:rPr sz="2600" spc="-11" dirty="0">
                <a:latin typeface="Arial" panose="020B0604020202020204" pitchFamily="34" charset="0"/>
                <a:cs typeface="Arial" panose="020B0604020202020204" pitchFamily="34" charset="0"/>
              </a:rPr>
              <a:t>to </a:t>
            </a:r>
            <a:r>
              <a:rPr lang="en-US" sz="2600" spc="-11" dirty="0">
                <a:latin typeface="Arial" panose="020B0604020202020204" pitchFamily="34" charset="0"/>
                <a:cs typeface="Arial" panose="020B0604020202020204" pitchFamily="34" charset="0"/>
              </a:rPr>
              <a:t>the </a:t>
            </a:r>
            <a:r>
              <a:rPr sz="2600" spc="-4" dirty="0">
                <a:latin typeface="Arial" panose="020B0604020202020204" pitchFamily="34" charset="0"/>
                <a:cs typeface="Arial" panose="020B0604020202020204" pitchFamily="34" charset="0"/>
              </a:rPr>
              <a:t>grid </a:t>
            </a:r>
            <a:r>
              <a:rPr sz="2600" dirty="0">
                <a:latin typeface="Arial" panose="020B0604020202020204" pitchFamily="34" charset="0"/>
                <a:cs typeface="Arial" panose="020B0604020202020204" pitchFamily="34" charset="0"/>
              </a:rPr>
              <a:t>of </a:t>
            </a:r>
            <a:r>
              <a:rPr sz="2600" spc="-8" dirty="0">
                <a:latin typeface="Arial" panose="020B0604020202020204" pitchFamily="34" charset="0"/>
                <a:cs typeface="Arial" panose="020B0604020202020204" pitchFamily="34" charset="0"/>
              </a:rPr>
              <a:t>resilience, </a:t>
            </a:r>
            <a:r>
              <a:rPr sz="2600" spc="-4" dirty="0">
                <a:latin typeface="Arial" panose="020B0604020202020204" pitchFamily="34" charset="0"/>
                <a:cs typeface="Arial" panose="020B0604020202020204" pitchFamily="34" charset="0"/>
              </a:rPr>
              <a:t>load </a:t>
            </a:r>
            <a:r>
              <a:rPr sz="2600" spc="-19" dirty="0">
                <a:latin typeface="Arial" panose="020B0604020202020204" pitchFamily="34" charset="0"/>
                <a:cs typeface="Arial" panose="020B0604020202020204" pitchFamily="34" charset="0"/>
              </a:rPr>
              <a:t>flexibility, </a:t>
            </a:r>
            <a:r>
              <a:rPr sz="2600" spc="-11" dirty="0">
                <a:latin typeface="Arial" panose="020B0604020202020204" pitchFamily="34" charset="0"/>
                <a:cs typeface="Arial" panose="020B0604020202020204" pitchFamily="34" charset="0"/>
              </a:rPr>
              <a:t>controls, </a:t>
            </a:r>
            <a:r>
              <a:rPr sz="2600" spc="-8" dirty="0">
                <a:latin typeface="Arial" panose="020B0604020202020204" pitchFamily="34" charset="0"/>
                <a:cs typeface="Arial" panose="020B0604020202020204" pitchFamily="34" charset="0"/>
              </a:rPr>
              <a:t> </a:t>
            </a:r>
            <a:r>
              <a:rPr sz="2600" spc="-11" dirty="0">
                <a:latin typeface="Arial" panose="020B0604020202020204" pitchFamily="34" charset="0"/>
                <a:cs typeface="Arial" panose="020B0604020202020204" pitchFamily="34" charset="0"/>
              </a:rPr>
              <a:t>information systems, </a:t>
            </a:r>
            <a:r>
              <a:rPr sz="2600" spc="-4" dirty="0">
                <a:latin typeface="Arial" panose="020B0604020202020204" pitchFamily="34" charset="0"/>
                <a:cs typeface="Arial" panose="020B0604020202020204" pitchFamily="34" charset="0"/>
              </a:rPr>
              <a:t>and </a:t>
            </a:r>
            <a:r>
              <a:rPr sz="2600" spc="-8" dirty="0">
                <a:latin typeface="Arial" panose="020B0604020202020204" pitchFamily="34" charset="0"/>
                <a:cs typeface="Arial" panose="020B0604020202020204" pitchFamily="34" charset="0"/>
              </a:rPr>
              <a:t>energy </a:t>
            </a:r>
            <a:r>
              <a:rPr sz="2600" spc="-15" dirty="0">
                <a:latin typeface="Arial" panose="020B0604020202020204" pitchFamily="34" charset="0"/>
                <a:cs typeface="Arial" panose="020B0604020202020204" pitchFamily="34" charset="0"/>
              </a:rPr>
              <a:t>storage </a:t>
            </a:r>
            <a:r>
              <a:rPr sz="2600" spc="-11" dirty="0">
                <a:latin typeface="Arial" panose="020B0604020202020204" pitchFamily="34" charset="0"/>
                <a:cs typeface="Arial" panose="020B0604020202020204" pitchFamily="34" charset="0"/>
              </a:rPr>
              <a:t>systems </a:t>
            </a:r>
            <a:r>
              <a:rPr sz="2600" spc="-8" dirty="0">
                <a:latin typeface="Arial" panose="020B0604020202020204" pitchFamily="34" charset="0"/>
                <a:cs typeface="Arial" panose="020B0604020202020204" pitchFamily="34" charset="0"/>
              </a:rPr>
              <a:t>(electrical </a:t>
            </a:r>
            <a:r>
              <a:rPr sz="2600" spc="-4" dirty="0">
                <a:latin typeface="Arial" panose="020B0604020202020204" pitchFamily="34" charset="0"/>
                <a:cs typeface="Arial" panose="020B0604020202020204" pitchFamily="34" charset="0"/>
              </a:rPr>
              <a:t>and thermal) </a:t>
            </a:r>
            <a:r>
              <a:rPr sz="2600" spc="-8" dirty="0">
                <a:latin typeface="Arial" panose="020B0604020202020204" pitchFamily="34" charset="0"/>
                <a:cs typeface="Arial" panose="020B0604020202020204" pitchFamily="34" charset="0"/>
              </a:rPr>
              <a:t>that</a:t>
            </a:r>
            <a:r>
              <a:rPr sz="2600" spc="-4" dirty="0">
                <a:latin typeface="Arial" panose="020B0604020202020204" pitchFamily="34" charset="0"/>
                <a:cs typeface="Arial" panose="020B0604020202020204" pitchFamily="34" charset="0"/>
              </a:rPr>
              <a:t> </a:t>
            </a:r>
            <a:r>
              <a:rPr sz="2600" spc="-11" dirty="0">
                <a:latin typeface="Arial" panose="020B0604020202020204" pitchFamily="34" charset="0"/>
                <a:cs typeface="Arial" panose="020B0604020202020204" pitchFamily="34" charset="0"/>
              </a:rPr>
              <a:t>are</a:t>
            </a:r>
            <a:r>
              <a:rPr sz="2600" spc="4" dirty="0">
                <a:latin typeface="Arial" panose="020B0604020202020204" pitchFamily="34" charset="0"/>
                <a:cs typeface="Arial" panose="020B0604020202020204" pitchFamily="34" charset="0"/>
              </a:rPr>
              <a:t> </a:t>
            </a:r>
            <a:r>
              <a:rPr sz="2600" spc="-11" dirty="0">
                <a:latin typeface="Arial" panose="020B0604020202020204" pitchFamily="34" charset="0"/>
                <a:cs typeface="Arial" panose="020B0604020202020204" pitchFamily="34" charset="0"/>
              </a:rPr>
              <a:t>cost</a:t>
            </a:r>
            <a:r>
              <a:rPr sz="2600" dirty="0">
                <a:latin typeface="Arial" panose="020B0604020202020204" pitchFamily="34" charset="0"/>
                <a:cs typeface="Arial" panose="020B0604020202020204" pitchFamily="34" charset="0"/>
              </a:rPr>
              <a:t> </a:t>
            </a:r>
            <a:r>
              <a:rPr sz="2600" spc="-11" dirty="0">
                <a:latin typeface="Arial" panose="020B0604020202020204" pitchFamily="34" charset="0"/>
                <a:cs typeface="Arial" panose="020B0604020202020204" pitchFamily="34" charset="0"/>
              </a:rPr>
              <a:t>effective</a:t>
            </a:r>
            <a:r>
              <a:rPr sz="2600" spc="4" dirty="0">
                <a:latin typeface="Arial" panose="020B0604020202020204" pitchFamily="34" charset="0"/>
                <a:cs typeface="Arial" panose="020B0604020202020204" pitchFamily="34" charset="0"/>
              </a:rPr>
              <a:t> </a:t>
            </a:r>
            <a:r>
              <a:rPr sz="2600" spc="-4" dirty="0">
                <a:latin typeface="Arial" panose="020B0604020202020204" pitchFamily="34" charset="0"/>
                <a:cs typeface="Arial" panose="020B0604020202020204" pitchFamily="34" charset="0"/>
              </a:rPr>
              <a:t>and</a:t>
            </a:r>
            <a:r>
              <a:rPr sz="2600" spc="-8" dirty="0">
                <a:latin typeface="Arial" panose="020B0604020202020204" pitchFamily="34" charset="0"/>
                <a:cs typeface="Arial" panose="020B0604020202020204" pitchFamily="34" charset="0"/>
              </a:rPr>
              <a:t> responsive</a:t>
            </a:r>
            <a:endParaRPr sz="2600" dirty="0">
              <a:latin typeface="Arial" panose="020B0604020202020204" pitchFamily="34" charset="0"/>
              <a:cs typeface="Arial" panose="020B0604020202020204" pitchFamily="34" charset="0"/>
            </a:endParaRPr>
          </a:p>
          <a:p>
            <a:pPr marL="808673" lvl="1" indent="-457200">
              <a:spcBef>
                <a:spcPts val="416"/>
              </a:spcBef>
              <a:buFont typeface="Wingdings" panose="05000000000000000000" pitchFamily="2" charset="2"/>
              <a:buChar char="§"/>
              <a:tabLst>
                <a:tab pos="609124" algn="l"/>
              </a:tabLst>
            </a:pPr>
            <a:r>
              <a:rPr sz="2600" spc="-8" dirty="0">
                <a:latin typeface="Arial" panose="020B0604020202020204" pitchFamily="34" charset="0"/>
                <a:cs typeface="Arial" panose="020B0604020202020204" pitchFamily="34" charset="0"/>
              </a:rPr>
              <a:t>Identify</a:t>
            </a:r>
            <a:r>
              <a:rPr sz="2600" spc="4" dirty="0">
                <a:latin typeface="Arial" panose="020B0604020202020204" pitchFamily="34" charset="0"/>
                <a:cs typeface="Arial" panose="020B0604020202020204" pitchFamily="34" charset="0"/>
              </a:rPr>
              <a:t> </a:t>
            </a:r>
            <a:r>
              <a:rPr sz="2600" spc="-11" dirty="0">
                <a:latin typeface="Arial" panose="020B0604020202020204" pitchFamily="34" charset="0"/>
                <a:cs typeface="Arial" panose="020B0604020202020204" pitchFamily="34" charset="0"/>
              </a:rPr>
              <a:t>optimized</a:t>
            </a:r>
            <a:r>
              <a:rPr sz="2600" spc="-4" dirty="0">
                <a:latin typeface="Arial" panose="020B0604020202020204" pitchFamily="34" charset="0"/>
                <a:cs typeface="Arial" panose="020B0604020202020204" pitchFamily="34" charset="0"/>
              </a:rPr>
              <a:t> </a:t>
            </a:r>
            <a:r>
              <a:rPr sz="2600" spc="-8" dirty="0">
                <a:latin typeface="Arial" panose="020B0604020202020204" pitchFamily="34" charset="0"/>
                <a:cs typeface="Arial" panose="020B0604020202020204" pitchFamily="34" charset="0"/>
              </a:rPr>
              <a:t>responses</a:t>
            </a:r>
            <a:r>
              <a:rPr sz="2600" spc="8"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of</a:t>
            </a:r>
            <a:r>
              <a:rPr sz="2600" spc="4" dirty="0">
                <a:latin typeface="Arial" panose="020B0604020202020204" pitchFamily="34" charset="0"/>
                <a:cs typeface="Arial" panose="020B0604020202020204" pitchFamily="34" charset="0"/>
              </a:rPr>
              <a:t> </a:t>
            </a:r>
            <a:r>
              <a:rPr sz="2600" spc="-8" dirty="0">
                <a:latin typeface="Arial" panose="020B0604020202020204" pitchFamily="34" charset="0"/>
                <a:cs typeface="Arial" panose="020B0604020202020204" pitchFamily="34" charset="0"/>
              </a:rPr>
              <a:t>buildings</a:t>
            </a:r>
            <a:r>
              <a:rPr sz="2600" spc="8" dirty="0">
                <a:latin typeface="Arial" panose="020B0604020202020204" pitchFamily="34" charset="0"/>
                <a:cs typeface="Arial" panose="020B0604020202020204" pitchFamily="34" charset="0"/>
              </a:rPr>
              <a:t> </a:t>
            </a:r>
            <a:r>
              <a:rPr sz="2600" spc="-11" dirty="0">
                <a:latin typeface="Arial" panose="020B0604020202020204" pitchFamily="34" charset="0"/>
                <a:cs typeface="Arial" panose="020B0604020202020204" pitchFamily="34" charset="0"/>
              </a:rPr>
              <a:t>to</a:t>
            </a:r>
            <a:r>
              <a:rPr sz="2600" spc="4" dirty="0">
                <a:latin typeface="Arial" panose="020B0604020202020204" pitchFamily="34" charset="0"/>
                <a:cs typeface="Arial" panose="020B0604020202020204" pitchFamily="34" charset="0"/>
              </a:rPr>
              <a:t> </a:t>
            </a:r>
            <a:r>
              <a:rPr sz="2600" spc="-8" dirty="0">
                <a:latin typeface="Arial" panose="020B0604020202020204" pitchFamily="34" charset="0"/>
                <a:cs typeface="Arial" panose="020B0604020202020204" pitchFamily="34" charset="0"/>
              </a:rPr>
              <a:t>signals</a:t>
            </a:r>
            <a:r>
              <a:rPr sz="2600" spc="8" dirty="0">
                <a:latin typeface="Arial" panose="020B0604020202020204" pitchFamily="34" charset="0"/>
                <a:cs typeface="Arial" panose="020B0604020202020204" pitchFamily="34" charset="0"/>
              </a:rPr>
              <a:t> </a:t>
            </a:r>
            <a:r>
              <a:rPr sz="2600" spc="-11" dirty="0">
                <a:latin typeface="Arial" panose="020B0604020202020204" pitchFamily="34" charset="0"/>
                <a:cs typeface="Arial" panose="020B0604020202020204" pitchFamily="34" charset="0"/>
              </a:rPr>
              <a:t>from</a:t>
            </a:r>
            <a:r>
              <a:rPr sz="2600" spc="8" dirty="0">
                <a:latin typeface="Arial" panose="020B0604020202020204" pitchFamily="34" charset="0"/>
                <a:cs typeface="Arial" panose="020B0604020202020204" pitchFamily="34" charset="0"/>
              </a:rPr>
              <a:t> </a:t>
            </a:r>
            <a:r>
              <a:rPr sz="2600" spc="-4" dirty="0">
                <a:latin typeface="Arial" panose="020B0604020202020204" pitchFamily="34" charset="0"/>
                <a:cs typeface="Arial" panose="020B0604020202020204" pitchFamily="34" charset="0"/>
              </a:rPr>
              <a:t>the</a:t>
            </a:r>
            <a:r>
              <a:rPr sz="2600" spc="8" dirty="0">
                <a:latin typeface="Arial" panose="020B0604020202020204" pitchFamily="34" charset="0"/>
                <a:cs typeface="Arial" panose="020B0604020202020204" pitchFamily="34" charset="0"/>
              </a:rPr>
              <a:t> </a:t>
            </a:r>
            <a:r>
              <a:rPr sz="2600" spc="-8" dirty="0">
                <a:latin typeface="Arial" panose="020B0604020202020204" pitchFamily="34" charset="0"/>
                <a:cs typeface="Arial" panose="020B0604020202020204" pitchFamily="34" charset="0"/>
              </a:rPr>
              <a:t>grid</a:t>
            </a:r>
            <a:endParaRPr lang="en-US" sz="2600" spc="-8" dirty="0">
              <a:latin typeface="Arial" panose="020B0604020202020204" pitchFamily="34" charset="0"/>
              <a:cs typeface="Arial" panose="020B0604020202020204" pitchFamily="34" charset="0"/>
            </a:endParaRPr>
          </a:p>
          <a:p>
            <a:pPr indent="-105727">
              <a:spcBef>
                <a:spcPts val="416"/>
              </a:spcBef>
              <a:tabLst>
                <a:tab pos="609124" algn="l"/>
              </a:tabLst>
            </a:pPr>
            <a:r>
              <a:rPr lang="en-US" sz="2600" spc="-8" dirty="0">
                <a:latin typeface="Arial" panose="020B0604020202020204" pitchFamily="34" charset="0"/>
                <a:cs typeface="Arial" panose="020B0604020202020204" pitchFamily="34" charset="0"/>
              </a:rPr>
              <a:t>Deliverables:</a:t>
            </a:r>
          </a:p>
          <a:p>
            <a:pPr marL="808673" lvl="1" indent="-457200">
              <a:spcBef>
                <a:spcPts val="416"/>
              </a:spcBef>
              <a:buFont typeface="Wingdings" panose="05000000000000000000" pitchFamily="2" charset="2"/>
              <a:buChar char="§"/>
              <a:tabLst>
                <a:tab pos="609124" algn="l"/>
              </a:tabLst>
            </a:pPr>
            <a:r>
              <a:rPr lang="en-US" sz="2600" dirty="0">
                <a:solidFill>
                  <a:srgbClr val="000000"/>
                </a:solidFill>
                <a:latin typeface="Arial" panose="020B0604020202020204" pitchFamily="34" charset="0"/>
              </a:rPr>
              <a:t>White paper focused on needs assessment</a:t>
            </a:r>
          </a:p>
          <a:p>
            <a:pPr marL="808673" lvl="1" indent="-457200">
              <a:spcBef>
                <a:spcPts val="416"/>
              </a:spcBef>
              <a:buFont typeface="Wingdings" panose="05000000000000000000" pitchFamily="2" charset="2"/>
              <a:buChar char="§"/>
              <a:tabLst>
                <a:tab pos="609124" algn="l"/>
              </a:tabLst>
            </a:pPr>
            <a:r>
              <a:rPr lang="en-US" sz="2600" dirty="0">
                <a:solidFill>
                  <a:srgbClr val="000000"/>
                </a:solidFill>
                <a:latin typeface="Arial" panose="020B0604020202020204" pitchFamily="34" charset="0"/>
              </a:rPr>
              <a:t>What do we have and what needs to be developed</a:t>
            </a:r>
          </a:p>
          <a:p>
            <a:pPr marL="808673" lvl="1" indent="-457200">
              <a:spcBef>
                <a:spcPts val="416"/>
              </a:spcBef>
              <a:buFont typeface="Wingdings" panose="05000000000000000000" pitchFamily="2" charset="2"/>
              <a:buChar char="§"/>
              <a:tabLst>
                <a:tab pos="609124" algn="l"/>
              </a:tabLst>
            </a:pPr>
            <a:r>
              <a:rPr lang="en-US" sz="2600" dirty="0">
                <a:solidFill>
                  <a:srgbClr val="000000"/>
                </a:solidFill>
                <a:latin typeface="Arial" panose="020B0604020202020204" pitchFamily="34" charset="0"/>
              </a:rPr>
              <a:t>Issues/Policy paper on roadblocks and opportunities</a:t>
            </a:r>
            <a:endParaRPr lang="en-US" sz="2600" spc="-8" dirty="0">
              <a:latin typeface="Arial" panose="020B0604020202020204" pitchFamily="34" charset="0"/>
              <a:cs typeface="Arial" panose="020B0604020202020204" pitchFamily="34" charset="0"/>
            </a:endParaRPr>
          </a:p>
          <a:p>
            <a:pPr indent="-105727">
              <a:spcBef>
                <a:spcPts val="416"/>
              </a:spcBef>
              <a:tabLst>
                <a:tab pos="609124" algn="l"/>
              </a:tabLst>
            </a:pPr>
            <a:endParaRPr lang="en-US" sz="2600" spc="-8"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8B12D3-94D9-4521-A46E-EE52833A2F1C}"/>
              </a:ext>
            </a:extLst>
          </p:cNvPr>
          <p:cNvSpPr txBox="1"/>
          <p:nvPr/>
        </p:nvSpPr>
        <p:spPr>
          <a:xfrm>
            <a:off x="2514600" y="304800"/>
            <a:ext cx="8438855" cy="584775"/>
          </a:xfrm>
          <a:prstGeom prst="rect">
            <a:avLst/>
          </a:prstGeom>
          <a:noFill/>
        </p:spPr>
        <p:txBody>
          <a:bodyPr wrap="square">
            <a:spAutoFit/>
          </a:bodyPr>
          <a:lstStyle/>
          <a:p>
            <a:r>
              <a:rPr lang="en-US" sz="3200" b="1" spc="-4"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Grid-Building</a:t>
            </a:r>
            <a:r>
              <a:rPr lang="en-US" sz="3200" b="1" spc="-1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spc="-1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Intersection Working Group</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860408"/>
            <a:ext cx="10515600" cy="334996"/>
          </a:xfrm>
          <a:prstGeom prst="rect">
            <a:avLst/>
          </a:prstGeom>
        </p:spPr>
        <p:txBody>
          <a:bodyPr vert="horz" wrap="square" lIns="0" tIns="12859" rIns="0" bIns="0" rtlCol="0">
            <a:spAutoFit/>
          </a:bodyPr>
          <a:lstStyle/>
          <a:p>
            <a:pPr marL="9525">
              <a:spcBef>
                <a:spcPts val="101"/>
              </a:spcBef>
            </a:pPr>
            <a:endParaRPr sz="2325" dirty="0">
              <a:latin typeface="Calibri Light"/>
              <a:cs typeface="Calibri Light"/>
            </a:endParaRPr>
          </a:p>
        </p:txBody>
      </p:sp>
      <p:sp>
        <p:nvSpPr>
          <p:cNvPr id="5" name="Content Placeholder 4"/>
          <p:cNvSpPr>
            <a:spLocks noGrp="1"/>
          </p:cNvSpPr>
          <p:nvPr>
            <p:ph idx="1"/>
          </p:nvPr>
        </p:nvSpPr>
        <p:spPr>
          <a:xfrm>
            <a:off x="838200" y="2014903"/>
            <a:ext cx="10515600" cy="4162059"/>
          </a:xfrm>
        </p:spPr>
        <p:txBody>
          <a:bodyPr/>
          <a:lstStyle/>
          <a:p>
            <a:r>
              <a:rPr lang="en-US" sz="3200" b="1" u="sng" dirty="0" smtClean="0"/>
              <a:t>UNANIMOUS APPROVAL </a:t>
            </a:r>
          </a:p>
          <a:p>
            <a:endParaRPr lang="en-US" b="1" dirty="0"/>
          </a:p>
          <a:p>
            <a:pPr marL="0" indent="0" algn="ctr">
              <a:buNone/>
            </a:pPr>
            <a:r>
              <a:rPr lang="en-US" sz="3200" b="1" dirty="0" smtClean="0"/>
              <a:t>“ASHRAE POLICY WILL ADDRESS DECARBONIZATION OF THE GLOBAL BUILT ENVIRONMENT WITH THE SAME LEVEL OF IMPORTANCE AND URGENCY AS ASHRAE TACKLED ENERGY EFFICIENCY DURING THE ENERGY CRISIS.”</a:t>
            </a:r>
            <a:endParaRPr lang="en-US" sz="3200" b="1" dirty="0"/>
          </a:p>
        </p:txBody>
      </p:sp>
      <p:sp>
        <p:nvSpPr>
          <p:cNvPr id="3" name="object 3"/>
          <p:cNvSpPr txBox="1"/>
          <p:nvPr/>
        </p:nvSpPr>
        <p:spPr>
          <a:xfrm>
            <a:off x="319370" y="1335872"/>
            <a:ext cx="11553260" cy="679032"/>
          </a:xfrm>
          <a:prstGeom prst="rect">
            <a:avLst/>
          </a:prstGeom>
        </p:spPr>
        <p:txBody>
          <a:bodyPr vert="horz" wrap="square" lIns="0" tIns="123825" rIns="0" bIns="0" rtlCol="0">
            <a:spAutoFit/>
          </a:bodyPr>
          <a:lstStyle/>
          <a:p>
            <a:pPr marL="9048" algn="ctr">
              <a:spcBef>
                <a:spcPts val="975"/>
              </a:spcBef>
              <a:buSzPct val="129166"/>
              <a:tabLst>
                <a:tab pos="223838" algn="l"/>
              </a:tabLst>
            </a:pPr>
            <a:r>
              <a:rPr lang="en-US" sz="3600" b="1" i="1" spc="-4" dirty="0" smtClean="0">
                <a:solidFill>
                  <a:srgbClr val="C00000"/>
                </a:solidFill>
                <a:latin typeface="Arial" panose="020B0604020202020204" pitchFamily="34" charset="0"/>
                <a:cs typeface="Arial" panose="020B0604020202020204" pitchFamily="34" charset="0"/>
              </a:rPr>
              <a:t>ASHRAE BOARD OF DIRECTORS ACTIONS</a:t>
            </a:r>
            <a:endParaRPr lang="en-US" sz="2800" b="1" spc="-4"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0467A46-F060-4F9B-8A65-B62ACA9DAEA5}"/>
              </a:ext>
            </a:extLst>
          </p:cNvPr>
          <p:cNvSpPr txBox="1"/>
          <p:nvPr/>
        </p:nvSpPr>
        <p:spPr>
          <a:xfrm>
            <a:off x="708213" y="293132"/>
            <a:ext cx="10775576"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 ASHRAE</a:t>
            </a:r>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WINTER MEETING HAPPENINGS</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765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8" y="1165107"/>
            <a:ext cx="1470660"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The</a:t>
            </a:r>
            <a:r>
              <a:rPr sz="2325" b="0" spc="-26" dirty="0">
                <a:latin typeface="Calibri Light"/>
                <a:cs typeface="Calibri Light"/>
              </a:rPr>
              <a:t> </a:t>
            </a:r>
            <a:r>
              <a:rPr sz="2325" b="0" spc="19" dirty="0">
                <a:latin typeface="Calibri Light"/>
                <a:cs typeface="Calibri Light"/>
              </a:rPr>
              <a:t>Process</a:t>
            </a:r>
            <a:endParaRPr sz="2325">
              <a:latin typeface="Calibri Light"/>
              <a:cs typeface="Calibri Light"/>
            </a:endParaRPr>
          </a:p>
        </p:txBody>
      </p:sp>
      <p:sp>
        <p:nvSpPr>
          <p:cNvPr id="3" name="object 3"/>
          <p:cNvSpPr txBox="1"/>
          <p:nvPr/>
        </p:nvSpPr>
        <p:spPr>
          <a:xfrm>
            <a:off x="319370" y="1335872"/>
            <a:ext cx="11553260" cy="5131533"/>
          </a:xfrm>
          <a:prstGeom prst="rect">
            <a:avLst/>
          </a:prstGeom>
        </p:spPr>
        <p:txBody>
          <a:bodyPr vert="horz" wrap="square" lIns="0" tIns="123825" rIns="0" bIns="0" rtlCol="0">
            <a:spAutoFit/>
          </a:bodyPr>
          <a:lstStyle/>
          <a:p>
            <a:pPr marL="9048" algn="ctr">
              <a:spcBef>
                <a:spcPts val="975"/>
              </a:spcBef>
              <a:buSzPct val="129166"/>
              <a:tabLst>
                <a:tab pos="223838" algn="l"/>
              </a:tabLst>
            </a:pPr>
            <a:r>
              <a:rPr lang="en-US" sz="3600" b="1" i="1" spc="-4" dirty="0" smtClean="0">
                <a:solidFill>
                  <a:srgbClr val="C00000"/>
                </a:solidFill>
                <a:latin typeface="Arial" panose="020B0604020202020204" pitchFamily="34" charset="0"/>
                <a:cs typeface="Arial" panose="020B0604020202020204" pitchFamily="34" charset="0"/>
              </a:rPr>
              <a:t>IMPLEMENTATION ACTIONS FOR BUILDING DECARBONIZATION</a:t>
            </a:r>
          </a:p>
          <a:p>
            <a:pPr marL="580548" indent="-571500">
              <a:spcBef>
                <a:spcPts val="975"/>
              </a:spcBef>
              <a:buSzPct val="129166"/>
              <a:buFont typeface="Arial" panose="020B0604020202020204" pitchFamily="34" charset="0"/>
              <a:buChar char="•"/>
              <a:tabLst>
                <a:tab pos="223838" algn="l"/>
              </a:tabLst>
            </a:pPr>
            <a:r>
              <a:rPr lang="en-US" sz="3200" b="1" i="1" spc="-4" dirty="0" smtClean="0">
                <a:latin typeface="Arial" panose="020B0604020202020204" pitchFamily="34" charset="0"/>
                <a:cs typeface="Arial" panose="020B0604020202020204" pitchFamily="34" charset="0"/>
              </a:rPr>
              <a:t>Immediately begin developing operational carbon Information Appendices for 90.1 and 90.2</a:t>
            </a:r>
          </a:p>
          <a:p>
            <a:pPr marL="580548" indent="-571500">
              <a:spcBef>
                <a:spcPts val="975"/>
              </a:spcBef>
              <a:buSzPct val="129166"/>
              <a:buFont typeface="Arial" panose="020B0604020202020204" pitchFamily="34" charset="0"/>
              <a:buChar char="•"/>
              <a:tabLst>
                <a:tab pos="223838" algn="l"/>
              </a:tabLst>
            </a:pPr>
            <a:r>
              <a:rPr lang="en-US" sz="3200" b="1" i="1" spc="-4" dirty="0" smtClean="0">
                <a:latin typeface="Arial" panose="020B0604020202020204" pitchFamily="34" charset="0"/>
                <a:cs typeface="Arial" panose="020B0604020202020204" pitchFamily="34" charset="0"/>
              </a:rPr>
              <a:t>Develop an aligned set of carbon and decarbonization definitions for common use across ASHRAE</a:t>
            </a:r>
          </a:p>
          <a:p>
            <a:pPr marL="580548" indent="-571500">
              <a:spcBef>
                <a:spcPts val="975"/>
              </a:spcBef>
              <a:buSzPct val="129166"/>
              <a:buFont typeface="Arial" panose="020B0604020202020204" pitchFamily="34" charset="0"/>
              <a:buChar char="•"/>
              <a:tabLst>
                <a:tab pos="223838" algn="l"/>
              </a:tabLst>
            </a:pPr>
            <a:r>
              <a:rPr lang="en-US" sz="3200" b="1" i="1" spc="-4" dirty="0" smtClean="0">
                <a:latin typeface="Arial" panose="020B0604020202020204" pitchFamily="34" charset="0"/>
                <a:cs typeface="Arial" panose="020B0604020202020204" pitchFamily="34" charset="0"/>
              </a:rPr>
              <a:t>Commission a new Design Guide Series around decarbonization of existing buildings</a:t>
            </a:r>
            <a:endParaRPr lang="en-US" sz="3200" b="1" i="1" spc="-4" dirty="0">
              <a:latin typeface="Arial" panose="020B0604020202020204" pitchFamily="34" charset="0"/>
              <a:cs typeface="Arial" panose="020B0604020202020204" pitchFamily="34" charset="0"/>
            </a:endParaRPr>
          </a:p>
          <a:p>
            <a:pPr marL="466248" lvl="1" algn="ctr">
              <a:spcBef>
                <a:spcPts val="975"/>
              </a:spcBef>
              <a:buSzPct val="129166"/>
              <a:tabLst>
                <a:tab pos="223838" algn="l"/>
              </a:tabLst>
            </a:pPr>
            <a:endParaRPr lang="en-US" sz="2800" b="1" spc="-4"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0467A46-F060-4F9B-8A65-B62ACA9DAEA5}"/>
              </a:ext>
            </a:extLst>
          </p:cNvPr>
          <p:cNvSpPr txBox="1"/>
          <p:nvPr/>
        </p:nvSpPr>
        <p:spPr>
          <a:xfrm>
            <a:off x="627529" y="293132"/>
            <a:ext cx="11564471" cy="584775"/>
          </a:xfrm>
          <a:prstGeom prst="rect">
            <a:avLst/>
          </a:prstGeom>
          <a:noFill/>
        </p:spPr>
        <p:txBody>
          <a:bodyPr wrap="square" rtlCol="0">
            <a:spAutoFit/>
          </a:bodyPr>
          <a:lstStyle/>
          <a:p>
            <a:pPr algn="ctr"/>
            <a:r>
              <a:rPr lang="en-US" sz="3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 ASHRAE WINTER MEETING HAPPENINGS</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276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8" y="1165107"/>
            <a:ext cx="1470660"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The</a:t>
            </a:r>
            <a:r>
              <a:rPr sz="2325" b="0" spc="-26" dirty="0">
                <a:latin typeface="Calibri Light"/>
                <a:cs typeface="Calibri Light"/>
              </a:rPr>
              <a:t> </a:t>
            </a:r>
            <a:r>
              <a:rPr sz="2325" b="0" spc="19" dirty="0">
                <a:latin typeface="Calibri Light"/>
                <a:cs typeface="Calibri Light"/>
              </a:rPr>
              <a:t>Process</a:t>
            </a:r>
            <a:endParaRPr sz="2325">
              <a:latin typeface="Calibri Light"/>
              <a:cs typeface="Calibri Light"/>
            </a:endParaRPr>
          </a:p>
        </p:txBody>
      </p:sp>
      <p:sp>
        <p:nvSpPr>
          <p:cNvPr id="3" name="object 3"/>
          <p:cNvSpPr txBox="1"/>
          <p:nvPr/>
        </p:nvSpPr>
        <p:spPr>
          <a:xfrm>
            <a:off x="319370" y="1335872"/>
            <a:ext cx="11553260" cy="5131533"/>
          </a:xfrm>
          <a:prstGeom prst="rect">
            <a:avLst/>
          </a:prstGeom>
        </p:spPr>
        <p:txBody>
          <a:bodyPr vert="horz" wrap="square" lIns="0" tIns="123825" rIns="0" bIns="0" rtlCol="0">
            <a:spAutoFit/>
          </a:bodyPr>
          <a:lstStyle/>
          <a:p>
            <a:pPr marL="9048" algn="ctr">
              <a:spcBef>
                <a:spcPts val="975"/>
              </a:spcBef>
              <a:buSzPct val="129166"/>
              <a:tabLst>
                <a:tab pos="223838" algn="l"/>
              </a:tabLst>
            </a:pPr>
            <a:r>
              <a:rPr lang="en-US" sz="3600" b="1" i="1" spc="-4" dirty="0" smtClean="0">
                <a:solidFill>
                  <a:srgbClr val="C00000"/>
                </a:solidFill>
                <a:latin typeface="Arial" panose="020B0604020202020204" pitchFamily="34" charset="0"/>
                <a:cs typeface="Arial" panose="020B0604020202020204" pitchFamily="34" charset="0"/>
              </a:rPr>
              <a:t>IMPLEMENTATION ACTIONS FOR BUILDING DECARBONIZATION</a:t>
            </a:r>
          </a:p>
          <a:p>
            <a:pPr marL="580548" indent="-571500">
              <a:spcBef>
                <a:spcPts val="975"/>
              </a:spcBef>
              <a:buSzPct val="129166"/>
              <a:buFont typeface="Arial" panose="020B0604020202020204" pitchFamily="34" charset="0"/>
              <a:buChar char="•"/>
              <a:tabLst>
                <a:tab pos="223838" algn="l"/>
              </a:tabLst>
            </a:pPr>
            <a:r>
              <a:rPr lang="en-US" sz="3200" b="1" i="1" spc="-4" dirty="0" smtClean="0">
                <a:latin typeface="Arial" panose="020B0604020202020204" pitchFamily="34" charset="0"/>
                <a:cs typeface="Arial" panose="020B0604020202020204" pitchFamily="34" charset="0"/>
              </a:rPr>
              <a:t>Commission development of a new Global Whole Life Carbon and Embodied Carbon Framework and Standard</a:t>
            </a:r>
            <a:endParaRPr lang="en-US" sz="3200" b="1" i="1" spc="-4" dirty="0" smtClean="0">
              <a:latin typeface="Arial" panose="020B0604020202020204" pitchFamily="34" charset="0"/>
              <a:cs typeface="Arial" panose="020B0604020202020204" pitchFamily="34" charset="0"/>
            </a:endParaRPr>
          </a:p>
          <a:p>
            <a:pPr marL="580548" indent="-571500">
              <a:spcBef>
                <a:spcPts val="975"/>
              </a:spcBef>
              <a:buSzPct val="129166"/>
              <a:buFont typeface="Arial" panose="020B0604020202020204" pitchFamily="34" charset="0"/>
              <a:buChar char="•"/>
              <a:tabLst>
                <a:tab pos="223838" algn="l"/>
              </a:tabLst>
            </a:pPr>
            <a:r>
              <a:rPr lang="en-US" sz="3200" b="1" i="1" spc="-4" dirty="0" smtClean="0">
                <a:latin typeface="Arial" panose="020B0604020202020204" pitchFamily="34" charset="0"/>
                <a:cs typeface="Arial" panose="020B0604020202020204" pitchFamily="34" charset="0"/>
              </a:rPr>
              <a:t>ASHRAE “message” to emphasize decarbonization as equally (or more) important as energy efficiency</a:t>
            </a:r>
          </a:p>
          <a:p>
            <a:pPr marL="580548" indent="-571500">
              <a:spcBef>
                <a:spcPts val="975"/>
              </a:spcBef>
              <a:buSzPct val="129166"/>
              <a:buFont typeface="Arial" panose="020B0604020202020204" pitchFamily="34" charset="0"/>
              <a:buChar char="•"/>
              <a:tabLst>
                <a:tab pos="223838" algn="l"/>
              </a:tabLst>
            </a:pPr>
            <a:r>
              <a:rPr lang="en-US" sz="3200" b="1" i="1" spc="-4" dirty="0" smtClean="0">
                <a:latin typeface="Arial" panose="020B0604020202020204" pitchFamily="34" charset="0"/>
                <a:cs typeface="Arial" panose="020B0604020202020204" pitchFamily="34" charset="0"/>
              </a:rPr>
              <a:t>Ensure appropriate collaboration with other organizations globally</a:t>
            </a:r>
            <a:endParaRPr lang="en-US" sz="3200" b="1" i="1" spc="-4" dirty="0">
              <a:latin typeface="Arial" panose="020B0604020202020204" pitchFamily="34" charset="0"/>
              <a:cs typeface="Arial" panose="020B0604020202020204" pitchFamily="34" charset="0"/>
            </a:endParaRPr>
          </a:p>
          <a:p>
            <a:pPr marL="466248" lvl="1" algn="ctr">
              <a:spcBef>
                <a:spcPts val="975"/>
              </a:spcBef>
              <a:buSzPct val="129166"/>
              <a:tabLst>
                <a:tab pos="223838" algn="l"/>
              </a:tabLst>
            </a:pPr>
            <a:endParaRPr lang="en-US" sz="2800" b="1" spc="-4"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0467A46-F060-4F9B-8A65-B62ACA9DAEA5}"/>
              </a:ext>
            </a:extLst>
          </p:cNvPr>
          <p:cNvSpPr txBox="1"/>
          <p:nvPr/>
        </p:nvSpPr>
        <p:spPr>
          <a:xfrm>
            <a:off x="627529" y="293132"/>
            <a:ext cx="11564471" cy="584775"/>
          </a:xfrm>
          <a:prstGeom prst="rect">
            <a:avLst/>
          </a:prstGeom>
          <a:noFill/>
        </p:spPr>
        <p:txBody>
          <a:bodyPr wrap="square" rtlCol="0">
            <a:spAutoFit/>
          </a:bodyPr>
          <a:lstStyle/>
          <a:p>
            <a:pPr algn="ctr"/>
            <a:r>
              <a:rPr lang="en-US" sz="3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 ASHRAE WINTER MEETING HAPPENINGS</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727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8" y="1165107"/>
            <a:ext cx="1470660"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The</a:t>
            </a:r>
            <a:r>
              <a:rPr sz="2325" b="0" spc="-26" dirty="0">
                <a:latin typeface="Calibri Light"/>
                <a:cs typeface="Calibri Light"/>
              </a:rPr>
              <a:t> </a:t>
            </a:r>
            <a:r>
              <a:rPr sz="2325" b="0" spc="19" dirty="0">
                <a:latin typeface="Calibri Light"/>
                <a:cs typeface="Calibri Light"/>
              </a:rPr>
              <a:t>Process</a:t>
            </a:r>
            <a:endParaRPr sz="2325">
              <a:latin typeface="Calibri Light"/>
              <a:cs typeface="Calibri Light"/>
            </a:endParaRPr>
          </a:p>
        </p:txBody>
      </p:sp>
      <p:sp>
        <p:nvSpPr>
          <p:cNvPr id="3" name="object 3"/>
          <p:cNvSpPr txBox="1"/>
          <p:nvPr/>
        </p:nvSpPr>
        <p:spPr>
          <a:xfrm>
            <a:off x="319370" y="1335872"/>
            <a:ext cx="11553260" cy="3592650"/>
          </a:xfrm>
          <a:prstGeom prst="rect">
            <a:avLst/>
          </a:prstGeom>
        </p:spPr>
        <p:txBody>
          <a:bodyPr vert="horz" wrap="square" lIns="0" tIns="123825" rIns="0" bIns="0" rtlCol="0">
            <a:spAutoFit/>
          </a:bodyPr>
          <a:lstStyle/>
          <a:p>
            <a:pPr marL="9048" algn="ctr">
              <a:spcBef>
                <a:spcPts val="975"/>
              </a:spcBef>
              <a:buSzPct val="129166"/>
              <a:tabLst>
                <a:tab pos="223838" algn="l"/>
              </a:tabLst>
            </a:pPr>
            <a:r>
              <a:rPr lang="en-US" sz="3600" b="1" i="1" spc="-4" dirty="0" smtClean="0">
                <a:solidFill>
                  <a:srgbClr val="C00000"/>
                </a:solidFill>
                <a:latin typeface="Arial" panose="020B0604020202020204" pitchFamily="34" charset="0"/>
                <a:cs typeface="Arial" panose="020B0604020202020204" pitchFamily="34" charset="0"/>
              </a:rPr>
              <a:t>ICC ACTIONS FOR BUILDING DECARBONIZATION</a:t>
            </a:r>
          </a:p>
          <a:p>
            <a:pPr marL="9048">
              <a:spcBef>
                <a:spcPts val="975"/>
              </a:spcBef>
              <a:buSzPct val="129166"/>
              <a:tabLst>
                <a:tab pos="223838" algn="l"/>
              </a:tabLst>
            </a:pPr>
            <a:r>
              <a:rPr lang="en-US" sz="3200" b="1" i="1" spc="-4" dirty="0">
                <a:latin typeface="Arial" panose="020B0604020202020204" pitchFamily="34" charset="0"/>
                <a:cs typeface="Arial" panose="020B0604020202020204" pitchFamily="34" charset="0"/>
              </a:rPr>
              <a:t>	</a:t>
            </a:r>
            <a:endParaRPr lang="en-US" sz="3200" b="1" i="1" spc="-4" dirty="0" smtClean="0">
              <a:latin typeface="Arial" panose="020B0604020202020204" pitchFamily="34" charset="0"/>
              <a:cs typeface="Arial" panose="020B0604020202020204" pitchFamily="34" charset="0"/>
            </a:endParaRPr>
          </a:p>
          <a:p>
            <a:pPr marL="9048">
              <a:spcBef>
                <a:spcPts val="975"/>
              </a:spcBef>
              <a:buSzPct val="129166"/>
              <a:tabLst>
                <a:tab pos="223838" algn="l"/>
              </a:tabLst>
            </a:pPr>
            <a:r>
              <a:rPr lang="en-US" sz="3200" b="1" i="1" spc="-4" dirty="0" smtClean="0">
                <a:latin typeface="Arial" panose="020B0604020202020204" pitchFamily="34" charset="0"/>
                <a:cs typeface="Arial" panose="020B0604020202020204" pitchFamily="34" charset="0"/>
              </a:rPr>
              <a:t>PINS filed with ANSI on 01-28-22:</a:t>
            </a:r>
          </a:p>
          <a:p>
            <a:pPr marL="9048">
              <a:spcBef>
                <a:spcPts val="975"/>
              </a:spcBef>
              <a:buSzPct val="129166"/>
              <a:tabLst>
                <a:tab pos="223838" algn="l"/>
              </a:tabLst>
            </a:pPr>
            <a:r>
              <a:rPr lang="en-US" sz="3200" b="1" spc="-4" dirty="0">
                <a:latin typeface="Arial" panose="020B0604020202020204" pitchFamily="34" charset="0"/>
                <a:cs typeface="Arial" panose="020B0604020202020204" pitchFamily="34" charset="0"/>
              </a:rPr>
              <a:t> </a:t>
            </a:r>
            <a:r>
              <a:rPr lang="en-US" sz="3200" b="1" spc="-4" dirty="0" smtClean="0">
                <a:latin typeface="Arial" panose="020B0604020202020204" pitchFamily="34" charset="0"/>
                <a:cs typeface="Arial" panose="020B0604020202020204" pitchFamily="34" charset="0"/>
              </a:rPr>
              <a:t>“Measurement and Verification of Carbon in Building Construction, Materials and Operations”</a:t>
            </a:r>
            <a:endParaRPr lang="en-US" sz="3200" b="1" spc="-4" dirty="0">
              <a:latin typeface="Arial" panose="020B0604020202020204" pitchFamily="34" charset="0"/>
              <a:cs typeface="Arial" panose="020B0604020202020204" pitchFamily="34" charset="0"/>
            </a:endParaRPr>
          </a:p>
          <a:p>
            <a:pPr marL="466248" lvl="1" algn="ctr">
              <a:spcBef>
                <a:spcPts val="975"/>
              </a:spcBef>
              <a:buSzPct val="129166"/>
              <a:tabLst>
                <a:tab pos="223838" algn="l"/>
              </a:tabLst>
            </a:pPr>
            <a:endParaRPr lang="en-US" sz="2800" b="1" spc="-4"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0467A46-F060-4F9B-8A65-B62ACA9DAEA5}"/>
              </a:ext>
            </a:extLst>
          </p:cNvPr>
          <p:cNvSpPr txBox="1"/>
          <p:nvPr/>
        </p:nvSpPr>
        <p:spPr>
          <a:xfrm>
            <a:off x="627529" y="293132"/>
            <a:ext cx="11564471" cy="584775"/>
          </a:xfrm>
          <a:prstGeom prst="rect">
            <a:avLst/>
          </a:prstGeom>
          <a:noFill/>
        </p:spPr>
        <p:txBody>
          <a:bodyPr wrap="square" rtlCol="0">
            <a:spAutoFit/>
          </a:bodyPr>
          <a:lstStyle/>
          <a:p>
            <a:pPr algn="ctr"/>
            <a:r>
              <a:rPr lang="en-US" sz="3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 ASHRAE WINTER MEETING HAPPENINGS</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933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8" y="1165107"/>
            <a:ext cx="1470660"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The</a:t>
            </a:r>
            <a:r>
              <a:rPr sz="2325" b="0" spc="-26" dirty="0">
                <a:latin typeface="Calibri Light"/>
                <a:cs typeface="Calibri Light"/>
              </a:rPr>
              <a:t> </a:t>
            </a:r>
            <a:r>
              <a:rPr sz="2325" b="0" spc="19" dirty="0">
                <a:latin typeface="Calibri Light"/>
                <a:cs typeface="Calibri Light"/>
              </a:rPr>
              <a:t>Process</a:t>
            </a:r>
            <a:endParaRPr sz="2325">
              <a:latin typeface="Calibri Light"/>
              <a:cs typeface="Calibri Light"/>
            </a:endParaRPr>
          </a:p>
        </p:txBody>
      </p:sp>
      <p:sp>
        <p:nvSpPr>
          <p:cNvPr id="3" name="object 3"/>
          <p:cNvSpPr txBox="1"/>
          <p:nvPr/>
        </p:nvSpPr>
        <p:spPr>
          <a:xfrm>
            <a:off x="320772" y="1368554"/>
            <a:ext cx="11553260" cy="4946867"/>
          </a:xfrm>
          <a:prstGeom prst="rect">
            <a:avLst/>
          </a:prstGeom>
        </p:spPr>
        <p:txBody>
          <a:bodyPr vert="horz" wrap="square" lIns="0" tIns="123825" rIns="0" bIns="0" rtlCol="0">
            <a:spAutoFit/>
          </a:bodyPr>
          <a:lstStyle/>
          <a:p>
            <a:pPr marL="751998" indent="-742950">
              <a:spcBef>
                <a:spcPts val="975"/>
              </a:spcBef>
              <a:buSzPct val="129166"/>
              <a:buAutoNum type="arabicPeriod"/>
              <a:tabLst>
                <a:tab pos="223838" algn="l"/>
              </a:tabLst>
            </a:pPr>
            <a:r>
              <a:rPr lang="en-US" sz="2800" b="1" spc="-4" dirty="0" smtClean="0">
                <a:latin typeface="Arial" panose="020B0604020202020204" pitchFamily="34" charset="0"/>
                <a:cs typeface="Arial" panose="020B0604020202020204" pitchFamily="34" charset="0"/>
              </a:rPr>
              <a:t>U.S. </a:t>
            </a:r>
            <a:r>
              <a:rPr lang="en-US" sz="2800" b="1" spc="-4" dirty="0" smtClean="0">
                <a:latin typeface="Arial" panose="020B0604020202020204" pitchFamily="34" charset="0"/>
                <a:cs typeface="Arial" panose="020B0604020202020204" pitchFamily="34" charset="0"/>
              </a:rPr>
              <a:t>Grid is undergoing a transformation to decarbonize &amp; improve resiliency of delivered power (T or F)</a:t>
            </a:r>
          </a:p>
          <a:p>
            <a:pPr marL="751998" indent="-742950">
              <a:spcBef>
                <a:spcPts val="975"/>
              </a:spcBef>
              <a:buSzPct val="129166"/>
              <a:buAutoNum type="arabicPeriod"/>
              <a:tabLst>
                <a:tab pos="223838" algn="l"/>
              </a:tabLst>
            </a:pPr>
            <a:r>
              <a:rPr lang="en-US" sz="2800" b="1" spc="-4" dirty="0" smtClean="0">
                <a:latin typeface="Arial" panose="020B0604020202020204" pitchFamily="34" charset="0"/>
                <a:cs typeface="Arial" panose="020B0604020202020204" pitchFamily="34" charset="0"/>
              </a:rPr>
              <a:t>Smart Buildings can directly interact with grid operators application program interfaces (APIs) to help balance grid loads (T or F)</a:t>
            </a:r>
          </a:p>
          <a:p>
            <a:pPr marL="751998" indent="-742950">
              <a:spcBef>
                <a:spcPts val="975"/>
              </a:spcBef>
              <a:buSzPct val="129166"/>
              <a:buAutoNum type="arabicPeriod"/>
              <a:tabLst>
                <a:tab pos="223838" algn="l"/>
              </a:tabLst>
            </a:pPr>
            <a:r>
              <a:rPr lang="en-US" sz="2800" b="1" spc="-4" dirty="0" smtClean="0">
                <a:latin typeface="Arial" panose="020B0604020202020204" pitchFamily="34" charset="0"/>
                <a:cs typeface="Arial" panose="020B0604020202020204" pitchFamily="34" charset="0"/>
              </a:rPr>
              <a:t>There is only one way to integrate an automated demand response interface with smart building’s controls (T or F)</a:t>
            </a:r>
          </a:p>
          <a:p>
            <a:pPr marL="751998" indent="-742950">
              <a:spcBef>
                <a:spcPts val="975"/>
              </a:spcBef>
              <a:buSzPct val="129166"/>
              <a:buAutoNum type="arabicPeriod"/>
              <a:tabLst>
                <a:tab pos="223838" algn="l"/>
              </a:tabLst>
            </a:pPr>
            <a:r>
              <a:rPr lang="en-US" sz="2800" b="1" spc="-4" dirty="0" smtClean="0">
                <a:latin typeface="Arial" panose="020B0604020202020204" pitchFamily="34" charset="0"/>
                <a:cs typeface="Arial" panose="020B0604020202020204" pitchFamily="34" charset="0"/>
              </a:rPr>
              <a:t>The U.S. power grid can benefit from interactions with buildings to lower costs and improve service (T or F)</a:t>
            </a:r>
          </a:p>
          <a:p>
            <a:pPr marL="751998" indent="-742950">
              <a:spcBef>
                <a:spcPts val="975"/>
              </a:spcBef>
              <a:buSzPct val="129166"/>
              <a:buAutoNum type="arabicPeriod"/>
              <a:tabLst>
                <a:tab pos="223838" algn="l"/>
              </a:tabLst>
            </a:pPr>
            <a:r>
              <a:rPr lang="en-US" sz="2800" b="1" spc="-4" dirty="0" smtClean="0">
                <a:latin typeface="Arial" panose="020B0604020202020204" pitchFamily="34" charset="0"/>
                <a:cs typeface="Arial" panose="020B0604020202020204" pitchFamily="34" charset="0"/>
              </a:rPr>
              <a:t>The </a:t>
            </a:r>
            <a:r>
              <a:rPr lang="en-US" sz="2800" b="1" spc="-4" dirty="0" err="1" smtClean="0">
                <a:latin typeface="Arial" panose="020B0604020202020204" pitchFamily="34" charset="0"/>
                <a:cs typeface="Arial" panose="020B0604020202020204" pitchFamily="34" charset="0"/>
              </a:rPr>
              <a:t>Gridwise</a:t>
            </a:r>
            <a:r>
              <a:rPr lang="en-US" sz="2800" b="1" spc="-4" dirty="0" smtClean="0">
                <a:latin typeface="Arial" panose="020B0604020202020204" pitchFamily="34" charset="0"/>
                <a:cs typeface="Arial" panose="020B0604020202020204" pitchFamily="34" charset="0"/>
              </a:rPr>
              <a:t> Architecture Council was created by DOD (T or F)</a:t>
            </a:r>
            <a:endParaRPr lang="en-US" sz="2800" b="1" spc="-4"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0467A46-F060-4F9B-8A65-B62ACA9DAEA5}"/>
              </a:ext>
            </a:extLst>
          </p:cNvPr>
          <p:cNvSpPr txBox="1"/>
          <p:nvPr/>
        </p:nvSpPr>
        <p:spPr>
          <a:xfrm>
            <a:off x="2946308" y="237787"/>
            <a:ext cx="6302189"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TEST---Methods of Assessment</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996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8" y="1165107"/>
            <a:ext cx="1470660"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The</a:t>
            </a:r>
            <a:r>
              <a:rPr sz="2325" b="0" spc="-26" dirty="0">
                <a:latin typeface="Calibri Light"/>
                <a:cs typeface="Calibri Light"/>
              </a:rPr>
              <a:t> </a:t>
            </a:r>
            <a:r>
              <a:rPr sz="2325" b="0" spc="19" dirty="0">
                <a:latin typeface="Calibri Light"/>
                <a:cs typeface="Calibri Light"/>
              </a:rPr>
              <a:t>Process</a:t>
            </a:r>
            <a:endParaRPr sz="2325">
              <a:latin typeface="Calibri Light"/>
              <a:cs typeface="Calibri Light"/>
            </a:endParaRPr>
          </a:p>
        </p:txBody>
      </p:sp>
      <p:sp>
        <p:nvSpPr>
          <p:cNvPr id="3" name="object 3"/>
          <p:cNvSpPr txBox="1"/>
          <p:nvPr/>
        </p:nvSpPr>
        <p:spPr>
          <a:xfrm>
            <a:off x="319370" y="1335872"/>
            <a:ext cx="11553260" cy="7680949"/>
          </a:xfrm>
          <a:prstGeom prst="rect">
            <a:avLst/>
          </a:prstGeom>
        </p:spPr>
        <p:txBody>
          <a:bodyPr vert="horz" wrap="square" lIns="0" tIns="123825" rIns="0" bIns="0" rtlCol="0">
            <a:spAutoFit/>
          </a:bodyPr>
          <a:lstStyle/>
          <a:p>
            <a:pPr marL="580548" indent="-571500">
              <a:spcBef>
                <a:spcPts val="975"/>
              </a:spcBef>
              <a:buSzPct val="129166"/>
              <a:buFont typeface="Arial" panose="020B0604020202020204" pitchFamily="34" charset="0"/>
              <a:buChar char="•"/>
              <a:tabLst>
                <a:tab pos="223838" algn="l"/>
              </a:tabLst>
            </a:pPr>
            <a:r>
              <a:rPr lang="en-US" dirty="0">
                <a:latin typeface="Arial" panose="020B0604020202020204" pitchFamily="34" charset="0"/>
                <a:cs typeface="Arial" panose="020B0604020202020204" pitchFamily="34" charset="0"/>
              </a:rPr>
              <a:t>Subscription Service for Government Officials and Policy Makers – Non-technical summaries developed by Standards Committees and Technical Committees/Task Groups of new ASHRAE Standards, Design Guides, technical publications, etc… Provide options for sought summaries to subscribers and the languages these summaries would be provided in. </a:t>
            </a:r>
            <a:r>
              <a:rPr lang="en-US" b="1" dirty="0">
                <a:latin typeface="Arial" panose="020B0604020202020204" pitchFamily="34" charset="0"/>
                <a:cs typeface="Arial" panose="020B0604020202020204" pitchFamily="34" charset="0"/>
              </a:rPr>
              <a:t>(Priority #1a - cost estimate = $100,000 and timeline for initial product = 9 months)</a:t>
            </a:r>
            <a:endParaRPr lang="en-US" dirty="0">
              <a:latin typeface="Arial" panose="020B0604020202020204" pitchFamily="34" charset="0"/>
              <a:cs typeface="Arial" panose="020B0604020202020204" pitchFamily="34" charset="0"/>
            </a:endParaRPr>
          </a:p>
          <a:p>
            <a:pPr marL="580548" indent="-571500">
              <a:spcBef>
                <a:spcPts val="975"/>
              </a:spcBef>
              <a:buSzPct val="129166"/>
              <a:buFont typeface="Arial" panose="020B0604020202020204" pitchFamily="34" charset="0"/>
              <a:buChar char="•"/>
              <a:tabLst>
                <a:tab pos="223838" algn="l"/>
              </a:tabLst>
            </a:pPr>
            <a:r>
              <a:rPr lang="en-US" dirty="0">
                <a:latin typeface="Arial" panose="020B0604020202020204" pitchFamily="34" charset="0"/>
                <a:cs typeface="Arial" panose="020B0604020202020204" pitchFamily="34" charset="0"/>
              </a:rPr>
              <a:t>Carbon Tools for Code Officials – Residential and Commercial Buildings (initially) </a:t>
            </a:r>
            <a:r>
              <a:rPr lang="en-US" b="1" dirty="0">
                <a:latin typeface="Arial" panose="020B0604020202020204" pitchFamily="34" charset="0"/>
                <a:cs typeface="Arial" panose="020B0604020202020204" pitchFamily="34" charset="0"/>
              </a:rPr>
              <a:t>(Priority #1b – global participation cost estimate = $350,000 and initial products timeline of 18 months) </a:t>
            </a:r>
            <a:endParaRPr lang="en-US" b="1" dirty="0" smtClean="0">
              <a:latin typeface="Arial" panose="020B0604020202020204" pitchFamily="34" charset="0"/>
              <a:cs typeface="Arial" panose="020B0604020202020204" pitchFamily="34" charset="0"/>
            </a:endParaRPr>
          </a:p>
          <a:p>
            <a:pPr marL="580548" indent="-571500">
              <a:spcBef>
                <a:spcPts val="975"/>
              </a:spcBef>
              <a:buSzPct val="129166"/>
              <a:buFont typeface="Arial" panose="020B0604020202020204" pitchFamily="34" charset="0"/>
              <a:buChar char="•"/>
              <a:tabLst>
                <a:tab pos="223838" algn="l"/>
              </a:tabLst>
            </a:pPr>
            <a:r>
              <a:rPr lang="en-US" dirty="0">
                <a:latin typeface="Arial" panose="020B0604020202020204" pitchFamily="34" charset="0"/>
                <a:cs typeface="Arial" panose="020B0604020202020204" pitchFamily="34" charset="0"/>
              </a:rPr>
              <a:t>Optimization of Embodied versus Operational Carbon </a:t>
            </a:r>
            <a:r>
              <a:rPr lang="en-US" b="1" dirty="0">
                <a:latin typeface="Arial" panose="020B0604020202020204" pitchFamily="34" charset="0"/>
                <a:cs typeface="Arial" panose="020B0604020202020204" pitchFamily="34" charset="0"/>
              </a:rPr>
              <a:t>(Priority #1c - $250,000 for global participation, estimated minimum of 6 face-to-face meetings &amp; timeline of 18 </a:t>
            </a:r>
            <a:r>
              <a:rPr lang="en-US" b="1" dirty="0" smtClean="0">
                <a:latin typeface="Arial" panose="020B0604020202020204" pitchFamily="34" charset="0"/>
                <a:cs typeface="Arial" panose="020B0604020202020204" pitchFamily="34" charset="0"/>
              </a:rPr>
              <a:t>months)</a:t>
            </a:r>
          </a:p>
          <a:p>
            <a:pPr marL="580548" indent="-571500">
              <a:spcBef>
                <a:spcPts val="975"/>
              </a:spcBef>
              <a:buSzPct val="129166"/>
              <a:buFont typeface="Arial" panose="020B0604020202020204" pitchFamily="34" charset="0"/>
              <a:buChar char="•"/>
              <a:tabLst>
                <a:tab pos="223838" algn="l"/>
              </a:tabLst>
            </a:pPr>
            <a:r>
              <a:rPr lang="en-US" dirty="0" smtClean="0">
                <a:latin typeface="Arial" panose="020B0604020202020204" pitchFamily="34" charset="0"/>
                <a:cs typeface="Arial" panose="020B0604020202020204" pitchFamily="34" charset="0"/>
              </a:rPr>
              <a:t>Develop </a:t>
            </a:r>
            <a:r>
              <a:rPr lang="en-US" dirty="0">
                <a:latin typeface="Arial" panose="020B0604020202020204" pitchFamily="34" charset="0"/>
                <a:cs typeface="Arial" panose="020B0604020202020204" pitchFamily="34" charset="0"/>
              </a:rPr>
              <a:t>a Carbon Audit Guidebook (</a:t>
            </a:r>
            <a:r>
              <a:rPr lang="en-US" b="1" dirty="0">
                <a:latin typeface="Arial" panose="020B0604020202020204" pitchFamily="34" charset="0"/>
                <a:cs typeface="Arial" panose="020B0604020202020204" pitchFamily="34" charset="0"/>
              </a:rPr>
              <a:t>Priority #2 – cost estimate = $150,000 for global participation and completion timeline of 12 months</a:t>
            </a:r>
            <a:r>
              <a:rPr lang="en-US" b="1" dirty="0" smtClean="0">
                <a:latin typeface="Arial" panose="020B0604020202020204" pitchFamily="34" charset="0"/>
                <a:cs typeface="Arial" panose="020B0604020202020204" pitchFamily="34" charset="0"/>
              </a:rPr>
              <a:t>)</a:t>
            </a:r>
          </a:p>
          <a:p>
            <a:pPr marL="580548" indent="-571500">
              <a:spcBef>
                <a:spcPts val="975"/>
              </a:spcBef>
              <a:buSzPct val="129166"/>
              <a:buFont typeface="Arial" panose="020B0604020202020204" pitchFamily="34" charset="0"/>
              <a:buChar char="•"/>
              <a:tabLst>
                <a:tab pos="223838" algn="l"/>
              </a:tabLst>
            </a:pPr>
            <a:r>
              <a:rPr lang="en-US" dirty="0">
                <a:latin typeface="Arial" panose="020B0604020202020204" pitchFamily="34" charset="0"/>
                <a:cs typeface="Arial" panose="020B0604020202020204" pitchFamily="34" charset="0"/>
              </a:rPr>
              <a:t>Provide a means for continuous feed-back from GAC (and its RVCs) on the changing needs of the global communities’ policy makers, code officials and the ASHRAE members who are striving to meet the carbon-reduction challenges they are </a:t>
            </a:r>
            <a:r>
              <a:rPr lang="en-US" dirty="0" err="1">
                <a:latin typeface="Arial" panose="020B0604020202020204" pitchFamily="34" charset="0"/>
                <a:cs typeface="Arial" panose="020B0604020202020204" pitchFamily="34" charset="0"/>
              </a:rPr>
              <a:t>underàare</a:t>
            </a:r>
            <a:r>
              <a:rPr lang="en-US" dirty="0">
                <a:latin typeface="Arial" panose="020B0604020202020204" pitchFamily="34" charset="0"/>
                <a:cs typeface="Arial" panose="020B0604020202020204" pitchFamily="34" charset="0"/>
              </a:rPr>
              <a:t> ASHRAE’s products what is needed or what modifications, additions or new products are needed? </a:t>
            </a:r>
            <a:r>
              <a:rPr lang="en-US" b="1" dirty="0">
                <a:latin typeface="Arial" panose="020B0604020202020204" pitchFamily="34" charset="0"/>
                <a:cs typeface="Arial" panose="020B0604020202020204" pitchFamily="34" charset="0"/>
              </a:rPr>
              <a:t>(Priority #3 – cost estimate (staff time primarily; possible use of external resource at $50,000/year and timeline for implementation = 6 months)</a:t>
            </a:r>
            <a:endParaRPr lang="en-US" dirty="0">
              <a:latin typeface="Arial" panose="020B0604020202020204" pitchFamily="34" charset="0"/>
              <a:cs typeface="Arial" panose="020B0604020202020204" pitchFamily="34" charset="0"/>
            </a:endParaRPr>
          </a:p>
          <a:p>
            <a:pPr marL="580548" indent="-571500">
              <a:spcBef>
                <a:spcPts val="975"/>
              </a:spcBef>
              <a:buSzPct val="129166"/>
              <a:buFont typeface="Arial" panose="020B0604020202020204" pitchFamily="34" charset="0"/>
              <a:buChar char="•"/>
              <a:tabLst>
                <a:tab pos="223838" algn="l"/>
              </a:tabLst>
            </a:pPr>
            <a:endParaRPr lang="en-US" dirty="0">
              <a:latin typeface="Arial" panose="020B0604020202020204" pitchFamily="34" charset="0"/>
              <a:cs typeface="Arial" panose="020B0604020202020204" pitchFamily="34" charset="0"/>
            </a:endParaRPr>
          </a:p>
          <a:p>
            <a:r>
              <a:rPr lang="en-US" dirty="0"/>
              <a:t> </a:t>
            </a:r>
          </a:p>
          <a:p>
            <a:pPr marL="580548" indent="-571500">
              <a:spcBef>
                <a:spcPts val="975"/>
              </a:spcBef>
              <a:buSzPct val="129166"/>
              <a:buFont typeface="Arial" panose="020B0604020202020204" pitchFamily="34" charset="0"/>
              <a:buChar char="•"/>
              <a:tabLst>
                <a:tab pos="223838" algn="l"/>
              </a:tabLst>
            </a:pPr>
            <a:endParaRPr lang="en-US" dirty="0">
              <a:latin typeface="Arial" panose="020B0604020202020204" pitchFamily="34" charset="0"/>
              <a:cs typeface="Arial" panose="020B0604020202020204" pitchFamily="34" charset="0"/>
            </a:endParaRPr>
          </a:p>
          <a:p>
            <a:pPr marL="580548" indent="-571500">
              <a:spcBef>
                <a:spcPts val="975"/>
              </a:spcBef>
              <a:buSzPct val="129166"/>
              <a:buFont typeface="Arial" panose="020B0604020202020204" pitchFamily="34" charset="0"/>
              <a:buChar char="•"/>
              <a:tabLst>
                <a:tab pos="223838" algn="l"/>
              </a:tabLst>
            </a:pPr>
            <a:endParaRPr lang="en-US" dirty="0">
              <a:latin typeface="Arial" panose="020B0604020202020204" pitchFamily="34" charset="0"/>
              <a:cs typeface="Arial" panose="020B0604020202020204" pitchFamily="34" charset="0"/>
            </a:endParaRPr>
          </a:p>
          <a:p>
            <a:pPr marL="580548" indent="-571500">
              <a:spcBef>
                <a:spcPts val="975"/>
              </a:spcBef>
              <a:buSzPct val="129166"/>
              <a:buFont typeface="Arial" panose="020B0604020202020204" pitchFamily="34" charset="0"/>
              <a:buChar char="•"/>
              <a:tabLst>
                <a:tab pos="223838" algn="l"/>
              </a:tabLst>
            </a:pPr>
            <a:endParaRPr lang="en-US" sz="2800" b="1" spc="-4" dirty="0">
              <a:latin typeface="Arial" panose="020B0604020202020204" pitchFamily="34" charset="0"/>
              <a:cs typeface="Arial" panose="020B0604020202020204" pitchFamily="34" charset="0"/>
            </a:endParaRPr>
          </a:p>
          <a:p>
            <a:pPr marL="466248" lvl="1" algn="ctr">
              <a:spcBef>
                <a:spcPts val="975"/>
              </a:spcBef>
              <a:buSzPct val="129166"/>
              <a:tabLst>
                <a:tab pos="223838" algn="l"/>
              </a:tabLst>
            </a:pPr>
            <a:endParaRPr lang="en-US" sz="2800" b="1" spc="-4"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0467A46-F060-4F9B-8A65-B62ACA9DAEA5}"/>
              </a:ext>
            </a:extLst>
          </p:cNvPr>
          <p:cNvSpPr txBox="1"/>
          <p:nvPr/>
        </p:nvSpPr>
        <p:spPr>
          <a:xfrm>
            <a:off x="1783976" y="293132"/>
            <a:ext cx="8830235"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Future </a:t>
            </a:r>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Happenings Standards &amp; Codes WG</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547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8" y="1165107"/>
            <a:ext cx="1470660"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The</a:t>
            </a:r>
            <a:r>
              <a:rPr sz="2325" b="0" spc="-26" dirty="0">
                <a:latin typeface="Calibri Light"/>
                <a:cs typeface="Calibri Light"/>
              </a:rPr>
              <a:t> </a:t>
            </a:r>
            <a:r>
              <a:rPr sz="2325" b="0" spc="19" dirty="0">
                <a:latin typeface="Calibri Light"/>
                <a:cs typeface="Calibri Light"/>
              </a:rPr>
              <a:t>Process</a:t>
            </a:r>
            <a:endParaRPr sz="2325">
              <a:latin typeface="Calibri Light"/>
              <a:cs typeface="Calibri Light"/>
            </a:endParaRPr>
          </a:p>
        </p:txBody>
      </p:sp>
      <p:sp>
        <p:nvSpPr>
          <p:cNvPr id="3" name="object 3"/>
          <p:cNvSpPr txBox="1"/>
          <p:nvPr/>
        </p:nvSpPr>
        <p:spPr>
          <a:xfrm>
            <a:off x="319370" y="1335872"/>
            <a:ext cx="11553260" cy="5305940"/>
          </a:xfrm>
          <a:prstGeom prst="rect">
            <a:avLst/>
          </a:prstGeom>
        </p:spPr>
        <p:txBody>
          <a:bodyPr vert="horz" wrap="square" lIns="0" tIns="123825" rIns="0" bIns="0" rtlCol="0">
            <a:spAutoFit/>
          </a:bodyPr>
          <a:lstStyle/>
          <a:p>
            <a:pPr marL="9048">
              <a:spcBef>
                <a:spcPts val="975"/>
              </a:spcBef>
              <a:buSzPct val="129166"/>
              <a:tabLst>
                <a:tab pos="223838" algn="l"/>
              </a:tabLst>
            </a:pPr>
            <a:r>
              <a:rPr lang="en-US" sz="3200" b="1" i="1" spc="-4" dirty="0">
                <a:solidFill>
                  <a:srgbClr val="C00000"/>
                </a:solidFill>
                <a:latin typeface="Arial" panose="020B0604020202020204" pitchFamily="34" charset="0"/>
                <a:cs typeface="Arial" panose="020B0604020202020204" pitchFamily="34" charset="0"/>
              </a:rPr>
              <a:t>Coming in </a:t>
            </a:r>
            <a:r>
              <a:rPr lang="en-US" sz="3200" b="1" i="1" spc="-4" dirty="0" smtClean="0">
                <a:solidFill>
                  <a:srgbClr val="C00000"/>
                </a:solidFill>
                <a:latin typeface="Arial" panose="020B0604020202020204" pitchFamily="34" charset="0"/>
                <a:cs typeface="Arial" panose="020B0604020202020204" pitchFamily="34" charset="0"/>
              </a:rPr>
              <a:t>June 2022!!</a:t>
            </a:r>
            <a:endParaRPr lang="en-US" sz="3200" b="1" i="1" spc="-4" dirty="0">
              <a:solidFill>
                <a:srgbClr val="C00000"/>
              </a:solidFill>
              <a:latin typeface="Arial" panose="020B0604020202020204" pitchFamily="34" charset="0"/>
              <a:cs typeface="Arial" panose="020B0604020202020204" pitchFamily="34" charset="0"/>
            </a:endParaRPr>
          </a:p>
          <a:p>
            <a:pPr marL="466248" lvl="1" algn="ctr">
              <a:spcBef>
                <a:spcPts val="975"/>
              </a:spcBef>
              <a:buSzPct val="129166"/>
              <a:tabLst>
                <a:tab pos="223838" algn="l"/>
              </a:tabLst>
            </a:pPr>
            <a:r>
              <a:rPr lang="en-US" sz="3200" b="1" i="1" spc="-4"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ASHRAE </a:t>
            </a:r>
            <a:r>
              <a:rPr lang="en-US" sz="3200" b="1" i="1" spc="-4"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3200" b="1" i="1" spc="-4"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ummer</a:t>
            </a:r>
            <a:r>
              <a:rPr lang="en-US" sz="3200" b="1" i="1" spc="-4"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Meeting Toronto Canada </a:t>
            </a:r>
            <a:r>
              <a:rPr lang="en-US" sz="3200" b="1" i="1" spc="-4"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a:t>
            </a:r>
            <a:r>
              <a:rPr lang="en-US" sz="3200" b="1" i="1" spc="-4"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multiple Seminars and  </a:t>
            </a:r>
            <a:r>
              <a:rPr lang="en-US" sz="3200" b="1" i="1" spc="-4"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Technical Sessions on Building Decarbonization</a:t>
            </a:r>
          </a:p>
          <a:p>
            <a:pPr marL="9048">
              <a:spcBef>
                <a:spcPts val="975"/>
              </a:spcBef>
              <a:buSzPct val="129166"/>
              <a:tabLst>
                <a:tab pos="223838" algn="l"/>
              </a:tabLst>
            </a:pPr>
            <a:r>
              <a:rPr lang="en-US" sz="3200" b="1" i="1" spc="-4" dirty="0">
                <a:solidFill>
                  <a:srgbClr val="C00000"/>
                </a:solidFill>
                <a:latin typeface="Arial" panose="020B0604020202020204" pitchFamily="34" charset="0"/>
                <a:cs typeface="Arial" panose="020B0604020202020204" pitchFamily="34" charset="0"/>
              </a:rPr>
              <a:t>Coming in October 2022!!</a:t>
            </a:r>
          </a:p>
          <a:p>
            <a:pPr marL="9048" algn="ctr">
              <a:buSzPct val="129166"/>
              <a:tabLst>
                <a:tab pos="223838" algn="l"/>
              </a:tabLst>
            </a:pPr>
            <a:r>
              <a:rPr lang="en-US" sz="3200" b="1" i="1" spc="-4"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ASHRAE International Conference on </a:t>
            </a:r>
          </a:p>
          <a:p>
            <a:pPr marL="9048" algn="ctr">
              <a:buSzPct val="129166"/>
              <a:tabLst>
                <a:tab pos="223838" algn="l"/>
              </a:tabLst>
            </a:pPr>
            <a:r>
              <a:rPr lang="en-US" sz="3200" b="1" i="1" spc="-4"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Building Decarbonization</a:t>
            </a:r>
          </a:p>
          <a:p>
            <a:pPr marL="9048" algn="ctr">
              <a:buSzPct val="129166"/>
              <a:tabLst>
                <a:tab pos="223838" algn="l"/>
              </a:tabLst>
            </a:pPr>
            <a:r>
              <a:rPr lang="en-US" sz="3200" b="1" i="1" spc="-4" dirty="0">
                <a:latin typeface="Arial" panose="020B0604020202020204" pitchFamily="34" charset="0"/>
                <a:cs typeface="Arial" panose="020B0604020202020204" pitchFamily="34" charset="0"/>
              </a:rPr>
              <a:t>Athens, </a:t>
            </a:r>
            <a:r>
              <a:rPr lang="en-US" sz="3200" b="1" i="1" spc="-4" dirty="0" smtClean="0">
                <a:latin typeface="Arial" panose="020B0604020202020204" pitchFamily="34" charset="0"/>
                <a:cs typeface="Arial" panose="020B0604020202020204" pitchFamily="34" charset="0"/>
              </a:rPr>
              <a:t>Greece</a:t>
            </a:r>
            <a:endParaRPr lang="en-US" sz="3200" b="1" i="1" spc="-4" dirty="0">
              <a:latin typeface="Arial" panose="020B0604020202020204" pitchFamily="34" charset="0"/>
              <a:cs typeface="Arial" panose="020B0604020202020204" pitchFamily="34" charset="0"/>
            </a:endParaRPr>
          </a:p>
          <a:p>
            <a:pPr marL="9048" algn="ctr">
              <a:buSzPct val="129166"/>
              <a:tabLst>
                <a:tab pos="223838" algn="l"/>
              </a:tabLst>
            </a:pPr>
            <a:r>
              <a:rPr lang="en-US" sz="3200" b="1" spc="-4" dirty="0">
                <a:latin typeface="Arial" panose="020B0604020202020204" pitchFamily="34" charset="0"/>
                <a:cs typeface="Arial" panose="020B0604020202020204" pitchFamily="34" charset="0"/>
              </a:rPr>
              <a:t>Hosted by the Hellenic Chapter &amp;</a:t>
            </a:r>
          </a:p>
          <a:p>
            <a:pPr marL="9048" algn="ctr">
              <a:buSzPct val="129166"/>
              <a:tabLst>
                <a:tab pos="223838" algn="l"/>
              </a:tabLst>
            </a:pPr>
            <a:r>
              <a:rPr lang="en-US" sz="3200" b="1" spc="-4" dirty="0">
                <a:latin typeface="Arial" panose="020B0604020202020204" pitchFamily="34" charset="0"/>
                <a:cs typeface="Arial" panose="020B0604020202020204" pitchFamily="34" charset="0"/>
              </a:rPr>
              <a:t>the ASHRAE Task Force for Building Decarbonization</a:t>
            </a:r>
          </a:p>
        </p:txBody>
      </p:sp>
      <p:sp>
        <p:nvSpPr>
          <p:cNvPr id="4" name="TextBox 3">
            <a:extLst>
              <a:ext uri="{FF2B5EF4-FFF2-40B4-BE49-F238E27FC236}">
                <a16:creationId xmlns:a16="http://schemas.microsoft.com/office/drawing/2014/main" id="{60467A46-F060-4F9B-8A65-B62ACA9DAEA5}"/>
              </a:ext>
            </a:extLst>
          </p:cNvPr>
          <p:cNvSpPr txBox="1"/>
          <p:nvPr/>
        </p:nvSpPr>
        <p:spPr>
          <a:xfrm>
            <a:off x="4136238" y="293132"/>
            <a:ext cx="3919524"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Future Happenings</a:t>
            </a:r>
          </a:p>
        </p:txBody>
      </p:sp>
    </p:spTree>
    <p:extLst>
      <p:ext uri="{BB962C8B-B14F-4D97-AF65-F5344CB8AC3E}">
        <p14:creationId xmlns:p14="http://schemas.microsoft.com/office/powerpoint/2010/main" val="1562017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6875E0A-D3D9-4F98-9DF6-856BA862572C}"/>
              </a:ext>
            </a:extLst>
          </p:cNvPr>
          <p:cNvGrpSpPr/>
          <p:nvPr/>
        </p:nvGrpSpPr>
        <p:grpSpPr>
          <a:xfrm>
            <a:off x="205171" y="169822"/>
            <a:ext cx="11781657" cy="6518355"/>
            <a:chOff x="205171" y="31028"/>
            <a:chExt cx="11781657" cy="6518355"/>
          </a:xfrm>
        </p:grpSpPr>
        <p:grpSp>
          <p:nvGrpSpPr>
            <p:cNvPr id="6" name="Group 5">
              <a:extLst>
                <a:ext uri="{FF2B5EF4-FFF2-40B4-BE49-F238E27FC236}">
                  <a16:creationId xmlns:a16="http://schemas.microsoft.com/office/drawing/2014/main" id="{6063A5A3-6EB7-47A7-8D33-1A41A90F5966}"/>
                </a:ext>
              </a:extLst>
            </p:cNvPr>
            <p:cNvGrpSpPr/>
            <p:nvPr/>
          </p:nvGrpSpPr>
          <p:grpSpPr>
            <a:xfrm>
              <a:off x="205171" y="31028"/>
              <a:ext cx="11781657" cy="6518355"/>
              <a:chOff x="205171" y="31028"/>
              <a:chExt cx="11781657" cy="6518355"/>
            </a:xfrm>
          </p:grpSpPr>
          <p:pic>
            <p:nvPicPr>
              <p:cNvPr id="3" name="Picture 2">
                <a:extLst>
                  <a:ext uri="{FF2B5EF4-FFF2-40B4-BE49-F238E27FC236}">
                    <a16:creationId xmlns:a16="http://schemas.microsoft.com/office/drawing/2014/main" id="{674E9158-B169-4589-9BAA-0195F259104F}"/>
                  </a:ext>
                </a:extLst>
              </p:cNvPr>
              <p:cNvPicPr>
                <a:picLocks noChangeAspect="1"/>
              </p:cNvPicPr>
              <p:nvPr/>
            </p:nvPicPr>
            <p:blipFill>
              <a:blip r:embed="rId3"/>
              <a:stretch>
                <a:fillRect/>
              </a:stretch>
            </p:blipFill>
            <p:spPr>
              <a:xfrm>
                <a:off x="205171" y="31028"/>
                <a:ext cx="11781657" cy="6518355"/>
              </a:xfrm>
              <a:prstGeom prst="rect">
                <a:avLst/>
              </a:prstGeom>
            </p:spPr>
          </p:pic>
          <p:sp>
            <p:nvSpPr>
              <p:cNvPr id="4" name="Rectangle 3">
                <a:extLst>
                  <a:ext uri="{FF2B5EF4-FFF2-40B4-BE49-F238E27FC236}">
                    <a16:creationId xmlns:a16="http://schemas.microsoft.com/office/drawing/2014/main" id="{8EC86C50-E8AE-4306-9A37-2B4762DA97CB}"/>
                  </a:ext>
                </a:extLst>
              </p:cNvPr>
              <p:cNvSpPr/>
              <p:nvPr/>
            </p:nvSpPr>
            <p:spPr>
              <a:xfrm>
                <a:off x="914400" y="254356"/>
                <a:ext cx="381000" cy="405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6AB4CE-9AD5-4EBE-BCF9-8A666E90B78E}"/>
                  </a:ext>
                </a:extLst>
              </p:cNvPr>
              <p:cNvSpPr/>
              <p:nvPr/>
            </p:nvSpPr>
            <p:spPr>
              <a:xfrm>
                <a:off x="304800" y="838200"/>
                <a:ext cx="1600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BBB84AA-FA03-4DE9-8211-1D4A6C3A2EE5}"/>
                </a:ext>
              </a:extLst>
            </p:cNvPr>
            <p:cNvPicPr>
              <a:picLocks noChangeAspect="1"/>
            </p:cNvPicPr>
            <p:nvPr/>
          </p:nvPicPr>
          <p:blipFill>
            <a:blip r:embed="rId4"/>
            <a:stretch>
              <a:fillRect/>
            </a:stretch>
          </p:blipFill>
          <p:spPr>
            <a:xfrm>
              <a:off x="381000" y="862840"/>
              <a:ext cx="1373117" cy="1727960"/>
            </a:xfrm>
            <a:prstGeom prst="rect">
              <a:avLst/>
            </a:prstGeom>
          </p:spPr>
        </p:pic>
        <p:sp>
          <p:nvSpPr>
            <p:cNvPr id="9" name="Rectangle 8">
              <a:extLst>
                <a:ext uri="{FF2B5EF4-FFF2-40B4-BE49-F238E27FC236}">
                  <a16:creationId xmlns:a16="http://schemas.microsoft.com/office/drawing/2014/main" id="{726DFDC8-53EA-4752-93AB-1C949C727FDC}"/>
                </a:ext>
              </a:extLst>
            </p:cNvPr>
            <p:cNvSpPr/>
            <p:nvPr/>
          </p:nvSpPr>
          <p:spPr>
            <a:xfrm>
              <a:off x="1066800" y="6858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BBB2EC76-1E6D-4EA7-B172-0F3F70899DB6}"/>
              </a:ext>
            </a:extLst>
          </p:cNvPr>
          <p:cNvPicPr>
            <a:picLocks noChangeAspect="1"/>
          </p:cNvPicPr>
          <p:nvPr/>
        </p:nvPicPr>
        <p:blipFill>
          <a:blip r:embed="rId5"/>
          <a:stretch>
            <a:fillRect/>
          </a:stretch>
        </p:blipFill>
        <p:spPr>
          <a:xfrm>
            <a:off x="2609288" y="3320143"/>
            <a:ext cx="638501" cy="133418"/>
          </a:xfrm>
          <a:prstGeom prst="rect">
            <a:avLst/>
          </a:prstGeom>
        </p:spPr>
      </p:pic>
      <p:sp>
        <p:nvSpPr>
          <p:cNvPr id="2" name="Rectangle 1">
            <a:extLst>
              <a:ext uri="{FF2B5EF4-FFF2-40B4-BE49-F238E27FC236}">
                <a16:creationId xmlns:a16="http://schemas.microsoft.com/office/drawing/2014/main" id="{26213F78-27C8-4ADA-A00C-AC039B76BEAC}"/>
              </a:ext>
            </a:extLst>
          </p:cNvPr>
          <p:cNvSpPr/>
          <p:nvPr/>
        </p:nvSpPr>
        <p:spPr>
          <a:xfrm>
            <a:off x="10601325" y="6346031"/>
            <a:ext cx="1247775"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2BCB96-0713-4C6B-A7D0-D38390445B3A}"/>
              </a:ext>
            </a:extLst>
          </p:cNvPr>
          <p:cNvSpPr/>
          <p:nvPr/>
        </p:nvSpPr>
        <p:spPr>
          <a:xfrm>
            <a:off x="11253788" y="6188869"/>
            <a:ext cx="452437"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8482C1-DB75-4842-ADC5-E4151F78481F}"/>
              </a:ext>
            </a:extLst>
          </p:cNvPr>
          <p:cNvSpPr/>
          <p:nvPr/>
        </p:nvSpPr>
        <p:spPr>
          <a:xfrm>
            <a:off x="9015220" y="6140805"/>
            <a:ext cx="1426369" cy="483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368F1A-66D3-4887-BA79-0684ED69B37D}"/>
              </a:ext>
            </a:extLst>
          </p:cNvPr>
          <p:cNvSpPr txBox="1"/>
          <p:nvPr/>
        </p:nvSpPr>
        <p:spPr>
          <a:xfrm>
            <a:off x="8931700" y="6114775"/>
            <a:ext cx="1454943" cy="253916"/>
          </a:xfrm>
          <a:prstGeom prst="rect">
            <a:avLst/>
          </a:prstGeom>
          <a:noFill/>
        </p:spPr>
        <p:txBody>
          <a:bodyPr wrap="square" rtlCol="0">
            <a:spAutoFit/>
          </a:bodyPr>
          <a:lstStyle/>
          <a:p>
            <a:r>
              <a:rPr lang="en-US" sz="1050" b="1" dirty="0">
                <a:solidFill>
                  <a:schemeClr val="tx1">
                    <a:lumMod val="65000"/>
                    <a:lumOff val="35000"/>
                  </a:schemeClr>
                </a:solidFill>
                <a:latin typeface="Arial" panose="020B0604020202020204" pitchFamily="34" charset="0"/>
                <a:cs typeface="Arial" panose="020B0604020202020204" pitchFamily="34" charset="0"/>
              </a:rPr>
              <a:t>ASHRAE Treasurer</a:t>
            </a:r>
            <a:r>
              <a:rPr lang="en-US" sz="1050" b="1" dirty="0">
                <a:solidFill>
                  <a:schemeClr val="tx1">
                    <a:lumMod val="75000"/>
                    <a:lumOff val="25000"/>
                  </a:schemeClr>
                </a:solidFill>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376143C0-9D78-4D3C-87A6-7FC9E8829E80}"/>
              </a:ext>
            </a:extLst>
          </p:cNvPr>
          <p:cNvPicPr>
            <a:picLocks noChangeAspect="1"/>
          </p:cNvPicPr>
          <p:nvPr/>
        </p:nvPicPr>
        <p:blipFill>
          <a:blip r:embed="rId6"/>
          <a:stretch>
            <a:fillRect/>
          </a:stretch>
        </p:blipFill>
        <p:spPr>
          <a:xfrm>
            <a:off x="8973460" y="6341532"/>
            <a:ext cx="1371425" cy="301264"/>
          </a:xfrm>
          <a:prstGeom prst="rect">
            <a:avLst/>
          </a:prstGeom>
        </p:spPr>
      </p:pic>
    </p:spTree>
    <p:extLst>
      <p:ext uri="{BB962C8B-B14F-4D97-AF65-F5344CB8AC3E}">
        <p14:creationId xmlns:p14="http://schemas.microsoft.com/office/powerpoint/2010/main" val="1769531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304953" y="3765133"/>
            <a:ext cx="3733800" cy="840134"/>
          </a:xfrm>
          <a:prstGeom prst="rect">
            <a:avLst/>
          </a:prstGeom>
        </p:spPr>
        <p:txBody>
          <a:bodyPr vert="horz" wrap="square" lIns="0" tIns="9049" rIns="0" bIns="0" rtlCol="0">
            <a:spAutoFit/>
          </a:bodyPr>
          <a:lstStyle/>
          <a:p>
            <a:pPr marL="342900">
              <a:spcBef>
                <a:spcPts val="71"/>
              </a:spcBef>
            </a:pPr>
            <a:r>
              <a:rPr lang="en-US" sz="5400" i="1" spc="-8" dirty="0"/>
              <a:t>Questions</a:t>
            </a:r>
            <a:r>
              <a:rPr lang="en-US" sz="4400" i="1" spc="-8" dirty="0"/>
              <a:t>?</a:t>
            </a:r>
            <a:endParaRPr sz="4400" i="1" spc="-4" dirty="0"/>
          </a:p>
        </p:txBody>
      </p:sp>
      <p:pic>
        <p:nvPicPr>
          <p:cNvPr id="3" name="Picture 2">
            <a:extLst>
              <a:ext uri="{FF2B5EF4-FFF2-40B4-BE49-F238E27FC236}">
                <a16:creationId xmlns:a16="http://schemas.microsoft.com/office/drawing/2014/main" id="{601AD398-AA9E-4800-9E97-A376FCF91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751" y="1029762"/>
            <a:ext cx="4917232" cy="434115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859" rIns="0" bIns="0" rtlCol="0">
            <a:spAutoFit/>
          </a:bodyPr>
          <a:lstStyle/>
          <a:p>
            <a:pPr marL="9525">
              <a:spcBef>
                <a:spcPts val="101"/>
              </a:spcBef>
            </a:pPr>
            <a:r>
              <a:rPr sz="2325" b="0" spc="26" dirty="0">
                <a:latin typeface="Calibri Light"/>
                <a:cs typeface="Calibri Light"/>
              </a:rPr>
              <a:t>Why</a:t>
            </a:r>
            <a:r>
              <a:rPr sz="2325" b="0" spc="4" dirty="0">
                <a:latin typeface="Calibri Light"/>
                <a:cs typeface="Calibri Light"/>
              </a:rPr>
              <a:t> </a:t>
            </a:r>
            <a:r>
              <a:rPr sz="2325" b="0" spc="23" dirty="0">
                <a:latin typeface="Calibri Light"/>
                <a:cs typeface="Calibri Light"/>
              </a:rPr>
              <a:t>is</a:t>
            </a:r>
            <a:r>
              <a:rPr sz="2325" b="0" spc="4" dirty="0">
                <a:latin typeface="Calibri Light"/>
                <a:cs typeface="Calibri Light"/>
              </a:rPr>
              <a:t> </a:t>
            </a:r>
            <a:r>
              <a:rPr sz="2325" b="0" spc="38" dirty="0">
                <a:latin typeface="Calibri Light"/>
                <a:cs typeface="Calibri Light"/>
              </a:rPr>
              <a:t>ASHRAE</a:t>
            </a:r>
            <a:r>
              <a:rPr sz="2325" b="0" spc="4" dirty="0">
                <a:latin typeface="Calibri Light"/>
                <a:cs typeface="Calibri Light"/>
              </a:rPr>
              <a:t> </a:t>
            </a:r>
            <a:r>
              <a:rPr sz="2325" b="0" spc="34" dirty="0">
                <a:latin typeface="Calibri Light"/>
                <a:cs typeface="Calibri Light"/>
              </a:rPr>
              <a:t>Doing</a:t>
            </a:r>
            <a:r>
              <a:rPr sz="2325" b="0" spc="4" dirty="0">
                <a:latin typeface="Calibri Light"/>
                <a:cs typeface="Calibri Light"/>
              </a:rPr>
              <a:t> </a:t>
            </a:r>
            <a:r>
              <a:rPr sz="2325" b="0" spc="26" dirty="0">
                <a:latin typeface="Calibri Light"/>
                <a:cs typeface="Calibri Light"/>
              </a:rPr>
              <a:t>This?</a:t>
            </a:r>
            <a:endParaRPr sz="2325">
              <a:latin typeface="Calibri Light"/>
              <a:cs typeface="Calibri Light"/>
            </a:endParaRPr>
          </a:p>
        </p:txBody>
      </p:sp>
      <p:pic>
        <p:nvPicPr>
          <p:cNvPr id="4" name="object 4"/>
          <p:cNvPicPr>
            <a:picLocks noChangeAspect="1"/>
          </p:cNvPicPr>
          <p:nvPr/>
        </p:nvPicPr>
        <p:blipFill>
          <a:blip r:embed="rId3" cstate="print"/>
          <a:stretch>
            <a:fillRect/>
          </a:stretch>
        </p:blipFill>
        <p:spPr>
          <a:xfrm>
            <a:off x="1463040" y="1271403"/>
            <a:ext cx="9441283" cy="5275238"/>
          </a:xfrm>
          <a:prstGeom prst="rect">
            <a:avLst/>
          </a:prstGeom>
        </p:spPr>
      </p:pic>
      <p:sp>
        <p:nvSpPr>
          <p:cNvPr id="6" name="TextBox 5">
            <a:extLst>
              <a:ext uri="{FF2B5EF4-FFF2-40B4-BE49-F238E27FC236}">
                <a16:creationId xmlns:a16="http://schemas.microsoft.com/office/drawing/2014/main" id="{119526B0-ACA2-4F04-9F53-9831027ACF69}"/>
              </a:ext>
            </a:extLst>
          </p:cNvPr>
          <p:cNvSpPr txBox="1"/>
          <p:nvPr/>
        </p:nvSpPr>
        <p:spPr>
          <a:xfrm>
            <a:off x="2982077" y="311359"/>
            <a:ext cx="647424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buildings make a difference?</a:t>
            </a:r>
          </a:p>
        </p:txBody>
      </p:sp>
      <p:sp>
        <p:nvSpPr>
          <p:cNvPr id="7" name="Rectangle 6">
            <a:extLst>
              <a:ext uri="{FF2B5EF4-FFF2-40B4-BE49-F238E27FC236}">
                <a16:creationId xmlns:a16="http://schemas.microsoft.com/office/drawing/2014/main" id="{64183443-AF7D-41BC-9FEC-21965A36C45F}"/>
              </a:ext>
            </a:extLst>
          </p:cNvPr>
          <p:cNvSpPr/>
          <p:nvPr/>
        </p:nvSpPr>
        <p:spPr>
          <a:xfrm>
            <a:off x="6400800" y="1700793"/>
            <a:ext cx="4953000" cy="3992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4501A4D-1EDC-4813-8FC9-E79C32E1DE0F}"/>
              </a:ext>
            </a:extLst>
          </p:cNvPr>
          <p:cNvCxnSpPr/>
          <p:nvPr/>
        </p:nvCxnSpPr>
        <p:spPr>
          <a:xfrm>
            <a:off x="533400" y="2819400"/>
            <a:ext cx="2971800" cy="609600"/>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E9C1B2F7-B680-4C40-AF53-C1E00885C677}"/>
              </a:ext>
            </a:extLst>
          </p:cNvPr>
          <p:cNvCxnSpPr>
            <a:cxnSpLocks/>
          </p:cNvCxnSpPr>
          <p:nvPr/>
        </p:nvCxnSpPr>
        <p:spPr>
          <a:xfrm>
            <a:off x="6244641" y="3096713"/>
            <a:ext cx="2061159" cy="346448"/>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
        <p:nvSpPr>
          <p:cNvPr id="15" name="Rectangle 14">
            <a:extLst>
              <a:ext uri="{FF2B5EF4-FFF2-40B4-BE49-F238E27FC236}">
                <a16:creationId xmlns:a16="http://schemas.microsoft.com/office/drawing/2014/main" id="{9BF9BD4F-E352-4101-96B5-6A0C94A69261}"/>
              </a:ext>
            </a:extLst>
          </p:cNvPr>
          <p:cNvSpPr/>
          <p:nvPr/>
        </p:nvSpPr>
        <p:spPr>
          <a:xfrm>
            <a:off x="6096000" y="1700793"/>
            <a:ext cx="5181600" cy="3885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F31500-FF88-4E1A-8D1B-F506BCA7C8A5}"/>
              </a:ext>
            </a:extLst>
          </p:cNvPr>
          <p:cNvSpPr/>
          <p:nvPr/>
        </p:nvSpPr>
        <p:spPr>
          <a:xfrm>
            <a:off x="3200400" y="4800600"/>
            <a:ext cx="9144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788A23-E2E3-40E3-B71D-CF32F17D91C7}"/>
              </a:ext>
            </a:extLst>
          </p:cNvPr>
          <p:cNvSpPr/>
          <p:nvPr/>
        </p:nvSpPr>
        <p:spPr>
          <a:xfrm>
            <a:off x="7863840" y="4800600"/>
            <a:ext cx="10668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90282E-C7C6-4AD8-8EC7-F55B7146149B}"/>
              </a:ext>
            </a:extLst>
          </p:cNvPr>
          <p:cNvSpPr/>
          <p:nvPr/>
        </p:nvSpPr>
        <p:spPr>
          <a:xfrm>
            <a:off x="6172200" y="1700793"/>
            <a:ext cx="4800600" cy="3785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44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9526B0-ACA2-4F04-9F53-9831027ACF69}"/>
              </a:ext>
            </a:extLst>
          </p:cNvPr>
          <p:cNvSpPr txBox="1"/>
          <p:nvPr/>
        </p:nvSpPr>
        <p:spPr>
          <a:xfrm>
            <a:off x="2982077" y="311359"/>
            <a:ext cx="647424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buildings make a difference?</a:t>
            </a:r>
          </a:p>
        </p:txBody>
      </p:sp>
      <p:grpSp>
        <p:nvGrpSpPr>
          <p:cNvPr id="14" name="Group 13">
            <a:extLst>
              <a:ext uri="{FF2B5EF4-FFF2-40B4-BE49-F238E27FC236}">
                <a16:creationId xmlns:a16="http://schemas.microsoft.com/office/drawing/2014/main" id="{6BA60370-0D7E-46B3-9297-40FB9679ECBC}"/>
              </a:ext>
            </a:extLst>
          </p:cNvPr>
          <p:cNvGrpSpPr/>
          <p:nvPr/>
        </p:nvGrpSpPr>
        <p:grpSpPr>
          <a:xfrm>
            <a:off x="2617316" y="1325345"/>
            <a:ext cx="9709898" cy="5385534"/>
            <a:chOff x="2569030" y="1302427"/>
            <a:chExt cx="11651877" cy="6462641"/>
          </a:xfrm>
        </p:grpSpPr>
        <p:grpSp>
          <p:nvGrpSpPr>
            <p:cNvPr id="16" name="Group 15">
              <a:extLst>
                <a:ext uri="{FF2B5EF4-FFF2-40B4-BE49-F238E27FC236}">
                  <a16:creationId xmlns:a16="http://schemas.microsoft.com/office/drawing/2014/main" id="{E1FD7155-59B5-47A0-8EBA-6CFAA2710237}"/>
                </a:ext>
              </a:extLst>
            </p:cNvPr>
            <p:cNvGrpSpPr/>
            <p:nvPr/>
          </p:nvGrpSpPr>
          <p:grpSpPr>
            <a:xfrm>
              <a:off x="3062516" y="1302427"/>
              <a:ext cx="11158391" cy="6462641"/>
              <a:chOff x="3232984" y="1940700"/>
              <a:chExt cx="11158391" cy="6462641"/>
            </a:xfrm>
          </p:grpSpPr>
          <p:grpSp>
            <p:nvGrpSpPr>
              <p:cNvPr id="18" name="Group 17">
                <a:extLst>
                  <a:ext uri="{FF2B5EF4-FFF2-40B4-BE49-F238E27FC236}">
                    <a16:creationId xmlns:a16="http://schemas.microsoft.com/office/drawing/2014/main" id="{142338B0-3687-412C-9B71-540C97CF7EAA}"/>
                  </a:ext>
                </a:extLst>
              </p:cNvPr>
              <p:cNvGrpSpPr/>
              <p:nvPr/>
            </p:nvGrpSpPr>
            <p:grpSpPr>
              <a:xfrm>
                <a:off x="3232984" y="1940700"/>
                <a:ext cx="11158391" cy="6462641"/>
                <a:chOff x="1843316" y="993657"/>
                <a:chExt cx="11158391" cy="6462641"/>
              </a:xfrm>
            </p:grpSpPr>
            <p:pic>
              <p:nvPicPr>
                <p:cNvPr id="20" name="Picture 19">
                  <a:extLst>
                    <a:ext uri="{FF2B5EF4-FFF2-40B4-BE49-F238E27FC236}">
                      <a16:creationId xmlns:a16="http://schemas.microsoft.com/office/drawing/2014/main" id="{D5073B19-5FA8-413D-8F2F-B06D7E8D6026}"/>
                    </a:ext>
                  </a:extLst>
                </p:cNvPr>
                <p:cNvPicPr>
                  <a:picLocks noChangeAspect="1"/>
                </p:cNvPicPr>
                <p:nvPr/>
              </p:nvPicPr>
              <p:blipFill rotWithShape="1">
                <a:blip r:embed="rId3"/>
                <a:srcRect l="61978" r="-1"/>
                <a:stretch/>
              </p:blipFill>
              <p:spPr>
                <a:xfrm>
                  <a:off x="1843316" y="993657"/>
                  <a:ext cx="7351696" cy="6334444"/>
                </a:xfrm>
                <a:prstGeom prst="rect">
                  <a:avLst/>
                </a:prstGeom>
                <a:noFill/>
              </p:spPr>
            </p:pic>
            <p:sp>
              <p:nvSpPr>
                <p:cNvPr id="21" name="TextBox 20">
                  <a:extLst>
                    <a:ext uri="{FF2B5EF4-FFF2-40B4-BE49-F238E27FC236}">
                      <a16:creationId xmlns:a16="http://schemas.microsoft.com/office/drawing/2014/main" id="{6AA80A05-EB45-4F9B-91B6-C511E073DBD4}"/>
                    </a:ext>
                  </a:extLst>
                </p:cNvPr>
                <p:cNvSpPr txBox="1"/>
                <p:nvPr/>
              </p:nvSpPr>
              <p:spPr>
                <a:xfrm>
                  <a:off x="8988508" y="6655926"/>
                  <a:ext cx="4013199" cy="800372"/>
                </a:xfrm>
                <a:prstGeom prst="rect">
                  <a:avLst/>
                </a:prstGeom>
                <a:noFill/>
              </p:spPr>
              <p:txBody>
                <a:bodyPr wrap="square" lIns="76200" tIns="38100" rIns="76200" bIns="38100" rtlCol="0" anchor="t">
                  <a:spAutoFit/>
                </a:bodyPr>
                <a:lstStyle/>
                <a:p>
                  <a:r>
                    <a:rPr lang="en-US" sz="1167" dirty="0"/>
                    <a:t>SOURCE: Carnegie Mellon Center for Building Performance and Diagnostics (2020).</a:t>
                  </a:r>
                </a:p>
                <a:p>
                  <a:endParaRPr lang="en-US" sz="1500" dirty="0"/>
                </a:p>
              </p:txBody>
            </p:sp>
          </p:grpSp>
          <p:sp>
            <p:nvSpPr>
              <p:cNvPr id="19" name="Rectangle 18">
                <a:extLst>
                  <a:ext uri="{FF2B5EF4-FFF2-40B4-BE49-F238E27FC236}">
                    <a16:creationId xmlns:a16="http://schemas.microsoft.com/office/drawing/2014/main" id="{A88E9FB8-5393-4B21-98ED-9734E0B61C35}"/>
                  </a:ext>
                </a:extLst>
              </p:cNvPr>
              <p:cNvSpPr/>
              <p:nvPr/>
            </p:nvSpPr>
            <p:spPr>
              <a:xfrm>
                <a:off x="4061001" y="7022853"/>
                <a:ext cx="579867" cy="872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sp>
          <p:nvSpPr>
            <p:cNvPr id="17" name="Rectangle 16">
              <a:extLst>
                <a:ext uri="{FF2B5EF4-FFF2-40B4-BE49-F238E27FC236}">
                  <a16:creationId xmlns:a16="http://schemas.microsoft.com/office/drawing/2014/main" id="{6F15ADBB-95FD-4881-8137-A44DE341E48C}"/>
                </a:ext>
              </a:extLst>
            </p:cNvPr>
            <p:cNvSpPr/>
            <p:nvPr/>
          </p:nvSpPr>
          <p:spPr>
            <a:xfrm>
              <a:off x="2569030" y="6707978"/>
              <a:ext cx="986972" cy="684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sp>
        <p:nvSpPr>
          <p:cNvPr id="22" name="Title 2">
            <a:extLst>
              <a:ext uri="{FF2B5EF4-FFF2-40B4-BE49-F238E27FC236}">
                <a16:creationId xmlns:a16="http://schemas.microsoft.com/office/drawing/2014/main" id="{BE8B554A-F168-4CDB-B5D6-5F618BD47DD2}"/>
              </a:ext>
            </a:extLst>
          </p:cNvPr>
          <p:cNvSpPr>
            <a:spLocks noGrp="1"/>
          </p:cNvSpPr>
          <p:nvPr>
            <p:ph type="title"/>
          </p:nvPr>
        </p:nvSpPr>
        <p:spPr>
          <a:xfrm>
            <a:off x="287694" y="1826980"/>
            <a:ext cx="2464837" cy="1392082"/>
          </a:xfrm>
        </p:spPr>
        <p:txBody>
          <a:bodyPr/>
          <a:lstStyle/>
          <a:p>
            <a:r>
              <a:rPr lang="en-US" dirty="0">
                <a:solidFill>
                  <a:schemeClr val="tx1"/>
                </a:solidFill>
              </a:rPr>
              <a:t>Decarbonizing End Uses: </a:t>
            </a:r>
            <a:br>
              <a:rPr lang="en-US" dirty="0">
                <a:solidFill>
                  <a:schemeClr val="tx1"/>
                </a:solidFill>
              </a:rPr>
            </a:br>
            <a:r>
              <a:rPr lang="en-US" dirty="0">
                <a:solidFill>
                  <a:schemeClr val="tx1"/>
                </a:solidFill>
              </a:rPr>
              <a:t>DOE priorities </a:t>
            </a:r>
          </a:p>
        </p:txBody>
      </p:sp>
    </p:spTree>
    <p:extLst>
      <p:ext uri="{BB962C8B-B14F-4D97-AF65-F5344CB8AC3E}">
        <p14:creationId xmlns:p14="http://schemas.microsoft.com/office/powerpoint/2010/main" val="415771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C767-2970-4A48-BDF6-15CB0EBEB298}"/>
              </a:ext>
            </a:extLst>
          </p:cNvPr>
          <p:cNvSpPr>
            <a:spLocks noGrp="1"/>
          </p:cNvSpPr>
          <p:nvPr>
            <p:ph type="title"/>
          </p:nvPr>
        </p:nvSpPr>
        <p:spPr>
          <a:xfrm>
            <a:off x="2819400" y="379615"/>
            <a:ext cx="6553200" cy="492443"/>
          </a:xfrm>
        </p:spPr>
        <p:txBody>
          <a:bodyPr/>
          <a:lstStyle/>
          <a:p>
            <a:pPr algn="ct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Building Decarbonization Issues</a:t>
            </a:r>
          </a:p>
        </p:txBody>
      </p:sp>
      <p:sp>
        <p:nvSpPr>
          <p:cNvPr id="3" name="Text Placeholder 2">
            <a:extLst>
              <a:ext uri="{FF2B5EF4-FFF2-40B4-BE49-F238E27FC236}">
                <a16:creationId xmlns:a16="http://schemas.microsoft.com/office/drawing/2014/main" id="{D1A9B621-5817-4DB1-81FE-5D509B357E09}"/>
              </a:ext>
            </a:extLst>
          </p:cNvPr>
          <p:cNvSpPr>
            <a:spLocks noGrp="1"/>
          </p:cNvSpPr>
          <p:nvPr>
            <p:ph type="body" idx="1"/>
          </p:nvPr>
        </p:nvSpPr>
        <p:spPr>
          <a:xfrm>
            <a:off x="1676400" y="1676400"/>
            <a:ext cx="9829800" cy="3804631"/>
          </a:xfrm>
        </p:spPr>
        <p:txBody>
          <a:bodyPr/>
          <a:lstStyle/>
          <a:p>
            <a:pPr marL="457200" lvl="1">
              <a:lnSpc>
                <a:spcPct val="107000"/>
              </a:lnSpc>
            </a:pPr>
            <a:r>
              <a:rPr lang="en-US" sz="2600"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One-size does not fit all</a:t>
            </a:r>
          </a:p>
          <a:p>
            <a:pPr marL="1257300" lvl="2" indent="-342900">
              <a:lnSpc>
                <a:spcPct val="107000"/>
              </a:lnSpc>
              <a:buFont typeface="Arial" panose="020B0604020202020204" pitchFamily="34" charset="0"/>
              <a:buChar char="•"/>
            </a:pPr>
            <a:r>
              <a:rPr lang="en-US" sz="2600" dirty="0">
                <a:latin typeface="Arial" panose="020B0604020202020204" pitchFamily="34" charset="0"/>
                <a:ea typeface="Calibri" panose="020F0502020204030204" pitchFamily="34" charset="0"/>
                <a:cs typeface="Arial" panose="020B0604020202020204" pitchFamily="34" charset="0"/>
              </a:rPr>
              <a:t>Residential – commercial - industrial</a:t>
            </a:r>
          </a:p>
          <a:p>
            <a:pPr marL="1257300" lvl="2" indent="-342900">
              <a:lnSpc>
                <a:spcPct val="107000"/>
              </a:lnSpc>
              <a:buFont typeface="Arial" panose="020B0604020202020204" pitchFamily="34" charset="0"/>
              <a:buChar char="•"/>
            </a:pPr>
            <a:r>
              <a:rPr lang="en-US" sz="2600" dirty="0">
                <a:latin typeface="Arial" panose="020B0604020202020204" pitchFamily="34" charset="0"/>
                <a:ea typeface="Calibri" panose="020F0502020204030204" pitchFamily="34" charset="0"/>
                <a:cs typeface="Arial" panose="020B0604020202020204" pitchFamily="34" charset="0"/>
              </a:rPr>
              <a:t>New – retrofit (75% of buildings in 2050 are already built)</a:t>
            </a:r>
          </a:p>
          <a:p>
            <a:pPr marL="1257300" lvl="2" indent="-342900">
              <a:lnSpc>
                <a:spcPct val="107000"/>
              </a:lnSpc>
              <a:buFont typeface="Arial" panose="020B0604020202020204" pitchFamily="34" charset="0"/>
              <a:buChar char="•"/>
            </a:pPr>
            <a:r>
              <a:rPr lang="en-US" sz="2600" dirty="0">
                <a:latin typeface="Arial" panose="020B0604020202020204" pitchFamily="34" charset="0"/>
                <a:ea typeface="Calibri" panose="020F0502020204030204" pitchFamily="34" charset="0"/>
                <a:cs typeface="Arial" panose="020B0604020202020204" pitchFamily="34" charset="0"/>
              </a:rPr>
              <a:t>Spectrum of existing generation fuel mix</a:t>
            </a:r>
          </a:p>
          <a:p>
            <a:pPr marL="1257300" lvl="2" indent="-342900">
              <a:lnSpc>
                <a:spcPct val="107000"/>
              </a:lnSpc>
              <a:buFont typeface="Arial" panose="020B0604020202020204" pitchFamily="34" charset="0"/>
              <a:buChar char="•"/>
            </a:pPr>
            <a:r>
              <a:rPr lang="en-US" sz="2600" dirty="0">
                <a:latin typeface="Arial" panose="020B0604020202020204" pitchFamily="34" charset="0"/>
                <a:ea typeface="Calibri" panose="020F0502020204030204" pitchFamily="34" charset="0"/>
                <a:cs typeface="Arial" panose="020B0604020202020204" pitchFamily="34" charset="0"/>
              </a:rPr>
              <a:t>Developed vs underdeveloped countries</a:t>
            </a:r>
          </a:p>
          <a:p>
            <a:pPr marL="457200" lvl="1">
              <a:lnSpc>
                <a:spcPct val="107000"/>
              </a:lnSpc>
            </a:pPr>
            <a:r>
              <a:rPr lang="en-US" sz="2600"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Definitions</a:t>
            </a:r>
          </a:p>
          <a:p>
            <a:pPr marL="914400" lvl="2">
              <a:lnSpc>
                <a:spcPct val="107000"/>
              </a:lnSpc>
              <a:spcAft>
                <a:spcPts val="800"/>
              </a:spcAft>
            </a:pPr>
            <a:r>
              <a:rPr lang="en-US" sz="2600" dirty="0">
                <a:latin typeface="Arial" panose="020B0604020202020204" pitchFamily="34" charset="0"/>
                <a:ea typeface="Calibri" panose="020F0502020204030204" pitchFamily="34" charset="0"/>
                <a:cs typeface="Arial" panose="020B0604020202020204" pitchFamily="34" charset="0"/>
              </a:rPr>
              <a:t>Net zero carbon includes operational, embodied, whole life carbon, upfront carbon</a:t>
            </a:r>
          </a:p>
          <a:p>
            <a:endParaRPr lang="en-US" dirty="0"/>
          </a:p>
        </p:txBody>
      </p:sp>
    </p:spTree>
    <p:extLst>
      <p:ext uri="{BB962C8B-B14F-4D97-AF65-F5344CB8AC3E}">
        <p14:creationId xmlns:p14="http://schemas.microsoft.com/office/powerpoint/2010/main" val="46048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A9B621-5817-4DB1-81FE-5D509B357E09}"/>
              </a:ext>
            </a:extLst>
          </p:cNvPr>
          <p:cNvSpPr>
            <a:spLocks noGrp="1"/>
          </p:cNvSpPr>
          <p:nvPr>
            <p:ph type="body" idx="1"/>
          </p:nvPr>
        </p:nvSpPr>
        <p:spPr>
          <a:xfrm>
            <a:off x="647700" y="1464501"/>
            <a:ext cx="10896600" cy="5414174"/>
          </a:xfrm>
        </p:spPr>
        <p:txBody>
          <a:bodyPr/>
          <a:lstStyle/>
          <a:p>
            <a:pPr marL="457200" lvl="1">
              <a:lnSpc>
                <a:spcPct val="107000"/>
              </a:lnSpc>
            </a:pPr>
            <a:r>
              <a:rPr lang="en-US" sz="3200"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Metrics</a:t>
            </a:r>
          </a:p>
          <a:p>
            <a:pPr marL="1257300" lvl="2" indent="-342900">
              <a:lnSpc>
                <a:spcPct val="107000"/>
              </a:lnSpc>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Focus on Energy Use or Carbon Emissions (embodied and operational)</a:t>
            </a:r>
          </a:p>
          <a:p>
            <a:pPr marL="1257300" lvl="2" indent="-342900">
              <a:lnSpc>
                <a:spcPct val="107000"/>
              </a:lnSpc>
              <a:buFont typeface="Arial" panose="020B0604020202020204" pitchFamily="34" charset="0"/>
              <a:buChar char="•"/>
            </a:pPr>
            <a:endParaRPr lang="en-US" sz="2800" dirty="0">
              <a:latin typeface="Arial" panose="020B0604020202020204" pitchFamily="34" charset="0"/>
              <a:ea typeface="Calibri" panose="020F0502020204030204" pitchFamily="34" charset="0"/>
              <a:cs typeface="Arial" panose="020B0604020202020204" pitchFamily="34" charset="0"/>
            </a:endParaRPr>
          </a:p>
          <a:p>
            <a:pPr marL="1257300" lvl="2" indent="-342900">
              <a:lnSpc>
                <a:spcPct val="107000"/>
              </a:lnSpc>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Offsets–example–allowed in CIBSE but not ASHRAE 228P </a:t>
            </a:r>
          </a:p>
          <a:p>
            <a:pPr marL="1257300" lvl="2" indent="-342900">
              <a:lnSpc>
                <a:spcPct val="107000"/>
              </a:lnSpc>
              <a:buFont typeface="Arial" panose="020B0604020202020204" pitchFamily="34" charset="0"/>
              <a:buChar char="•"/>
            </a:pPr>
            <a:endParaRPr lang="en-US" sz="2800" dirty="0">
              <a:latin typeface="Arial" panose="020B0604020202020204" pitchFamily="34" charset="0"/>
              <a:ea typeface="Calibri" panose="020F0502020204030204" pitchFamily="34" charset="0"/>
              <a:cs typeface="Arial" panose="020B0604020202020204" pitchFamily="34" charset="0"/>
            </a:endParaRPr>
          </a:p>
          <a:p>
            <a:pPr marL="1257300" lvl="2" indent="-342900">
              <a:lnSpc>
                <a:spcPct val="107000"/>
              </a:lnSpc>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Benchmarks – common measurement scale</a:t>
            </a:r>
          </a:p>
          <a:p>
            <a:pPr marL="1714500" lvl="3" indent="-342900">
              <a:lnSpc>
                <a:spcPct val="107000"/>
              </a:lnSpc>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Inclusion of plug loads or just thermal</a:t>
            </a:r>
          </a:p>
          <a:p>
            <a:pPr marL="1714500" lvl="3" indent="-342900">
              <a:lnSpc>
                <a:spcPct val="107000"/>
              </a:lnSpc>
              <a:buFont typeface="Arial" panose="020B0604020202020204" pitchFamily="34" charset="0"/>
              <a:buChar char="•"/>
            </a:pPr>
            <a:endParaRPr lang="en-US" sz="2800" dirty="0">
              <a:latin typeface="Arial" panose="020B0604020202020204" pitchFamily="34" charset="0"/>
              <a:ea typeface="Calibri" panose="020F0502020204030204" pitchFamily="34" charset="0"/>
              <a:cs typeface="Arial" panose="020B0604020202020204" pitchFamily="34" charset="0"/>
            </a:endParaRPr>
          </a:p>
          <a:p>
            <a:pPr marL="1257300" lvl="2" indent="-342900">
              <a:lnSpc>
                <a:spcPct val="107000"/>
              </a:lnSpc>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Embodied carbon / LCA – availability of data and geographically differences</a:t>
            </a:r>
          </a:p>
          <a:p>
            <a:endParaRPr lang="en-US" dirty="0"/>
          </a:p>
        </p:txBody>
      </p:sp>
      <p:sp>
        <p:nvSpPr>
          <p:cNvPr id="6" name="Title 1">
            <a:extLst>
              <a:ext uri="{FF2B5EF4-FFF2-40B4-BE49-F238E27FC236}">
                <a16:creationId xmlns:a16="http://schemas.microsoft.com/office/drawing/2014/main" id="{B0F4D3FB-323B-4DA3-AC75-ACD8548B5223}"/>
              </a:ext>
            </a:extLst>
          </p:cNvPr>
          <p:cNvSpPr txBox="1">
            <a:spLocks/>
          </p:cNvSpPr>
          <p:nvPr/>
        </p:nvSpPr>
        <p:spPr>
          <a:xfrm>
            <a:off x="2819400" y="379615"/>
            <a:ext cx="6553200" cy="492443"/>
          </a:xfrm>
          <a:prstGeom prst="rect">
            <a:avLst/>
          </a:prstGeom>
        </p:spPr>
        <p:txBody>
          <a:bodyPr wrap="square" lIns="0" tIns="0" rIns="0" bIns="0">
            <a:spAutoFit/>
          </a:bodyPr>
          <a:lstStyle>
            <a:lvl1pPr>
              <a:defRPr sz="3000" b="1" i="0">
                <a:solidFill>
                  <a:schemeClr val="bg1"/>
                </a:solidFill>
                <a:latin typeface="Calibri"/>
                <a:ea typeface="+mj-ea"/>
                <a:cs typeface="Calibri"/>
              </a:defRPr>
            </a:lvl1pPr>
          </a:lstStyle>
          <a:p>
            <a:pPr algn="ctr"/>
            <a:r>
              <a:rPr lang="en-US" sz="3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Building Decarbonization Issues</a:t>
            </a:r>
          </a:p>
        </p:txBody>
      </p:sp>
    </p:spTree>
    <p:extLst>
      <p:ext uri="{BB962C8B-B14F-4D97-AF65-F5344CB8AC3E}">
        <p14:creationId xmlns:p14="http://schemas.microsoft.com/office/powerpoint/2010/main" val="7841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0" y="1447800"/>
            <a:ext cx="11811000" cy="4978575"/>
          </a:xfrm>
          <a:prstGeom prst="rect">
            <a:avLst/>
          </a:prstGeom>
        </p:spPr>
        <p:txBody>
          <a:bodyPr vert="horz" wrap="square" lIns="0" tIns="7144" rIns="0" bIns="0" rtlCol="0">
            <a:spAutoFit/>
          </a:bodyPr>
          <a:lstStyle/>
          <a:p>
            <a:pPr marL="242411" marR="109538" indent="-214313">
              <a:lnSpc>
                <a:spcPct val="100800"/>
              </a:lnSpc>
              <a:spcBef>
                <a:spcPts val="56"/>
              </a:spcBef>
              <a:buSzPct val="129166"/>
              <a:buFont typeface="Arial"/>
              <a:buChar char="•"/>
              <a:tabLst>
                <a:tab pos="242888" algn="l"/>
              </a:tabLst>
            </a:pPr>
            <a:r>
              <a:rPr sz="2800" spc="-8" dirty="0">
                <a:latin typeface="Arial" panose="020B0604020202020204" pitchFamily="34" charset="0"/>
                <a:cs typeface="Arial" panose="020B0604020202020204" pitchFamily="34" charset="0"/>
              </a:rPr>
              <a:t>Direct</a:t>
            </a:r>
            <a:r>
              <a:rPr sz="2800" spc="-11"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building</a:t>
            </a:r>
            <a:r>
              <a:rPr sz="2800" spc="-11" dirty="0">
                <a:latin typeface="Arial" panose="020B0604020202020204" pitchFamily="34" charset="0"/>
                <a:cs typeface="Arial" panose="020B0604020202020204" pitchFamily="34" charset="0"/>
              </a:rPr>
              <a:t> CO</a:t>
            </a:r>
            <a:r>
              <a:rPr sz="2800" spc="-17" baseline="-17361" dirty="0">
                <a:latin typeface="Arial" panose="020B0604020202020204" pitchFamily="34" charset="0"/>
                <a:cs typeface="Arial" panose="020B0604020202020204" pitchFamily="34" charset="0"/>
              </a:rPr>
              <a:t>2</a:t>
            </a:r>
            <a:r>
              <a:rPr sz="2800" spc="197" baseline="-17361"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emissions</a:t>
            </a:r>
            <a:r>
              <a:rPr sz="2800" spc="-8"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need </a:t>
            </a:r>
            <a:r>
              <a:rPr sz="2800" spc="-11" dirty="0">
                <a:latin typeface="Arial" panose="020B0604020202020204" pitchFamily="34" charset="0"/>
                <a:cs typeface="Arial" panose="020B0604020202020204" pitchFamily="34" charset="0"/>
              </a:rPr>
              <a:t>to </a:t>
            </a:r>
            <a:r>
              <a:rPr sz="2800" dirty="0">
                <a:latin typeface="Arial" panose="020B0604020202020204" pitchFamily="34" charset="0"/>
                <a:cs typeface="Arial" panose="020B0604020202020204" pitchFamily="34" charset="0"/>
              </a:rPr>
              <a:t>be</a:t>
            </a:r>
            <a:r>
              <a:rPr sz="2800" spc="-4" dirty="0">
                <a:latin typeface="Arial" panose="020B0604020202020204" pitchFamily="34" charset="0"/>
                <a:cs typeface="Arial" panose="020B0604020202020204" pitchFamily="34" charset="0"/>
              </a:rPr>
              <a:t> cut</a:t>
            </a:r>
            <a:r>
              <a:rPr sz="2800" spc="-11"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in </a:t>
            </a:r>
            <a:r>
              <a:rPr sz="2800" spc="-8" dirty="0">
                <a:latin typeface="Arial" panose="020B0604020202020204" pitchFamily="34" charset="0"/>
                <a:cs typeface="Arial" panose="020B0604020202020204" pitchFamily="34" charset="0"/>
              </a:rPr>
              <a:t>hal</a:t>
            </a:r>
            <a:r>
              <a:rPr lang="en-US" sz="2800" spc="-8" dirty="0">
                <a:latin typeface="Arial" panose="020B0604020202020204" pitchFamily="34" charset="0"/>
                <a:cs typeface="Arial" panose="020B0604020202020204" pitchFamily="34" charset="0"/>
              </a:rPr>
              <a:t>f</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by 2030</a:t>
            </a:r>
            <a:r>
              <a:rPr sz="2800" spc="-11" dirty="0">
                <a:latin typeface="Arial" panose="020B0604020202020204" pitchFamily="34" charset="0"/>
                <a:cs typeface="Arial" panose="020B0604020202020204" pitchFamily="34" charset="0"/>
              </a:rPr>
              <a:t> to</a:t>
            </a:r>
            <a:r>
              <a:rPr sz="2800" spc="-8" dirty="0">
                <a:latin typeface="Arial" panose="020B0604020202020204" pitchFamily="34" charset="0"/>
                <a:cs typeface="Arial" panose="020B0604020202020204" pitchFamily="34" charset="0"/>
              </a:rPr>
              <a:t> </a:t>
            </a:r>
            <a:r>
              <a:rPr lang="en-US" sz="2800" spc="-11" dirty="0">
                <a:latin typeface="Arial" panose="020B0604020202020204" pitchFamily="34" charset="0"/>
                <a:cs typeface="Arial" panose="020B0604020202020204" pitchFamily="34" charset="0"/>
              </a:rPr>
              <a:t>achieve </a:t>
            </a:r>
            <a:r>
              <a:rPr sz="2800" spc="-4" dirty="0">
                <a:latin typeface="Arial" panose="020B0604020202020204" pitchFamily="34" charset="0"/>
                <a:cs typeface="Arial" panose="020B0604020202020204" pitchFamily="34" charset="0"/>
              </a:rPr>
              <a:t>net</a:t>
            </a:r>
            <a:r>
              <a:rPr sz="2800" spc="-15" dirty="0">
                <a:latin typeface="Arial" panose="020B0604020202020204" pitchFamily="34" charset="0"/>
                <a:cs typeface="Arial" panose="020B0604020202020204" pitchFamily="34" charset="0"/>
              </a:rPr>
              <a:t> </a:t>
            </a:r>
            <a:r>
              <a:rPr sz="2800" spc="-19" dirty="0">
                <a:latin typeface="Arial" panose="020B0604020202020204" pitchFamily="34" charset="0"/>
                <a:cs typeface="Arial" panose="020B0604020202020204" pitchFamily="34" charset="0"/>
              </a:rPr>
              <a:t>zero</a:t>
            </a:r>
            <a:r>
              <a:rPr sz="2800" spc="-11"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carbon </a:t>
            </a:r>
            <a:r>
              <a:rPr sz="2800" spc="-4" dirty="0">
                <a:latin typeface="Arial" panose="020B0604020202020204" pitchFamily="34" charset="0"/>
                <a:cs typeface="Arial" panose="020B0604020202020204" pitchFamily="34" charset="0"/>
              </a:rPr>
              <a:t>building</a:t>
            </a:r>
            <a:r>
              <a:rPr sz="2800" spc="-11" dirty="0">
                <a:latin typeface="Arial" panose="020B0604020202020204" pitchFamily="34" charset="0"/>
                <a:cs typeface="Arial" panose="020B0604020202020204" pitchFamily="34" charset="0"/>
              </a:rPr>
              <a:t> stock </a:t>
            </a:r>
            <a:r>
              <a:rPr sz="2800" spc="-8" dirty="0">
                <a:latin typeface="Arial" panose="020B0604020202020204" pitchFamily="34" charset="0"/>
                <a:cs typeface="Arial" panose="020B0604020202020204" pitchFamily="34" charset="0"/>
              </a:rPr>
              <a:t>by 2050</a:t>
            </a:r>
            <a:endParaRPr lang="en-US" sz="2800" spc="-8" dirty="0">
              <a:latin typeface="Arial" panose="020B0604020202020204" pitchFamily="34" charset="0"/>
              <a:cs typeface="Arial" panose="020B0604020202020204" pitchFamily="34" charset="0"/>
            </a:endParaRPr>
          </a:p>
          <a:p>
            <a:pPr marL="28098" marR="109538">
              <a:lnSpc>
                <a:spcPct val="100800"/>
              </a:lnSpc>
              <a:spcBef>
                <a:spcPts val="56"/>
              </a:spcBef>
              <a:buSzPct val="129166"/>
              <a:tabLst>
                <a:tab pos="242888" algn="l"/>
              </a:tabLst>
            </a:pPr>
            <a:endParaRPr sz="1600" dirty="0">
              <a:latin typeface="Arial" panose="020B0604020202020204" pitchFamily="34" charset="0"/>
              <a:cs typeface="Arial" panose="020B0604020202020204" pitchFamily="34" charset="0"/>
            </a:endParaRPr>
          </a:p>
          <a:p>
            <a:pPr marL="242411" marR="22860" indent="-214313">
              <a:lnSpc>
                <a:spcPct val="99800"/>
              </a:lnSpc>
              <a:spcBef>
                <a:spcPts val="923"/>
              </a:spcBef>
              <a:buSzPct val="129166"/>
              <a:buFont typeface="Arial"/>
              <a:buChar char="•"/>
              <a:tabLst>
                <a:tab pos="242888" algn="l"/>
              </a:tabLst>
            </a:pPr>
            <a:r>
              <a:rPr sz="2800" spc="-4" dirty="0">
                <a:latin typeface="Arial" panose="020B0604020202020204" pitchFamily="34" charset="0"/>
                <a:cs typeface="Arial" panose="020B0604020202020204" pitchFamily="34" charset="0"/>
              </a:rPr>
              <a:t>Of those who </a:t>
            </a:r>
            <a:r>
              <a:rPr sz="2800" spc="-15" dirty="0">
                <a:latin typeface="Arial" panose="020B0604020202020204" pitchFamily="34" charset="0"/>
                <a:cs typeface="Arial" panose="020B0604020202020204" pitchFamily="34" charset="0"/>
              </a:rPr>
              <a:t>have </a:t>
            </a:r>
            <a:r>
              <a:rPr sz="2800" spc="-8" dirty="0">
                <a:latin typeface="Arial" panose="020B0604020202020204" pitchFamily="34" charset="0"/>
                <a:cs typeface="Arial" panose="020B0604020202020204" pitchFamily="34" charset="0"/>
              </a:rPr>
              <a:t>submitted Nationally Determined</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Contributions (NDCs),</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136 </a:t>
            </a:r>
            <a:r>
              <a:rPr sz="2800" spc="-8" dirty="0">
                <a:latin typeface="Arial" panose="020B0604020202020204" pitchFamily="34" charset="0"/>
                <a:cs typeface="Arial" panose="020B0604020202020204" pitchFamily="34" charset="0"/>
              </a:rPr>
              <a:t>countries</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mention</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buildings, 53 </a:t>
            </a:r>
            <a:r>
              <a:rPr sz="2800" spc="-8" dirty="0">
                <a:latin typeface="Arial" panose="020B0604020202020204" pitchFamily="34" charset="0"/>
                <a:cs typeface="Arial" panose="020B0604020202020204" pitchFamily="34" charset="0"/>
              </a:rPr>
              <a:t>countries </a:t>
            </a:r>
            <a:r>
              <a:rPr sz="2800" spc="-39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mention</a:t>
            </a:r>
            <a:r>
              <a:rPr sz="2800" spc="-4" dirty="0">
                <a:latin typeface="Arial" panose="020B0604020202020204" pitchFamily="34" charset="0"/>
                <a:cs typeface="Arial" panose="020B0604020202020204" pitchFamily="34" charset="0"/>
              </a:rPr>
              <a:t> building</a:t>
            </a:r>
            <a:r>
              <a:rPr sz="2800" spc="-8" dirty="0">
                <a:latin typeface="Arial" panose="020B0604020202020204" pitchFamily="34" charset="0"/>
                <a:cs typeface="Arial" panose="020B0604020202020204" pitchFamily="34" charset="0"/>
              </a:rPr>
              <a:t> energy</a:t>
            </a:r>
            <a:r>
              <a:rPr sz="2800" dirty="0">
                <a:latin typeface="Arial" panose="020B0604020202020204" pitchFamily="34" charset="0"/>
                <a:cs typeface="Arial" panose="020B0604020202020204" pitchFamily="34" charset="0"/>
              </a:rPr>
              <a:t> </a:t>
            </a:r>
            <a:r>
              <a:rPr sz="2800" spc="-19" dirty="0">
                <a:latin typeface="Arial" panose="020B0604020202020204" pitchFamily="34" charset="0"/>
                <a:cs typeface="Arial" panose="020B0604020202020204" pitchFamily="34" charset="0"/>
              </a:rPr>
              <a:t>efficiency,</a:t>
            </a:r>
            <a:r>
              <a:rPr sz="2800" dirty="0">
                <a:latin typeface="Arial" panose="020B0604020202020204" pitchFamily="34" charset="0"/>
                <a:cs typeface="Arial" panose="020B0604020202020204" pitchFamily="34" charset="0"/>
              </a:rPr>
              <a:t> and </a:t>
            </a:r>
            <a:r>
              <a:rPr lang="en-US" sz="2800" dirty="0">
                <a:latin typeface="Arial" panose="020B0604020202020204" pitchFamily="34" charset="0"/>
                <a:cs typeface="Arial" panose="020B0604020202020204" pitchFamily="34" charset="0"/>
              </a:rPr>
              <a:t>only </a:t>
            </a:r>
            <a:r>
              <a:rPr sz="2800" spc="-4" dirty="0">
                <a:latin typeface="Arial" panose="020B0604020202020204" pitchFamily="34" charset="0"/>
                <a:cs typeface="Arial" panose="020B0604020202020204" pitchFamily="34" charset="0"/>
              </a:rPr>
              <a:t>38 specifically</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call</a:t>
            </a:r>
            <a:r>
              <a:rPr sz="2800" spc="-4" dirty="0">
                <a:latin typeface="Arial" panose="020B0604020202020204" pitchFamily="34" charset="0"/>
                <a:cs typeface="Arial" panose="020B0604020202020204" pitchFamily="34" charset="0"/>
              </a:rPr>
              <a:t> out</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building </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energy</a:t>
            </a:r>
            <a:r>
              <a:rPr sz="2800" spc="-11"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codes.</a:t>
            </a:r>
            <a:endParaRPr lang="en-US" sz="2800" spc="-8" dirty="0">
              <a:latin typeface="Arial" panose="020B0604020202020204" pitchFamily="34" charset="0"/>
              <a:cs typeface="Arial" panose="020B0604020202020204" pitchFamily="34" charset="0"/>
            </a:endParaRPr>
          </a:p>
          <a:p>
            <a:pPr marL="242411" marR="22860" indent="-214313">
              <a:lnSpc>
                <a:spcPct val="99800"/>
              </a:lnSpc>
              <a:spcBef>
                <a:spcPts val="923"/>
              </a:spcBef>
              <a:buSzPct val="129166"/>
              <a:buFont typeface="Arial"/>
              <a:buChar char="•"/>
              <a:tabLst>
                <a:tab pos="242888" algn="l"/>
              </a:tabLst>
            </a:pPr>
            <a:endParaRPr sz="1600" dirty="0">
              <a:latin typeface="Arial" panose="020B0604020202020204" pitchFamily="34" charset="0"/>
              <a:cs typeface="Arial" panose="020B0604020202020204" pitchFamily="34" charset="0"/>
            </a:endParaRPr>
          </a:p>
          <a:p>
            <a:pPr marL="242411" indent="-214313">
              <a:spcBef>
                <a:spcPts val="900"/>
              </a:spcBef>
              <a:buSzPct val="129166"/>
              <a:buFont typeface="Arial"/>
              <a:buChar char="•"/>
              <a:tabLst>
                <a:tab pos="242888" algn="l"/>
              </a:tabLst>
            </a:pPr>
            <a:r>
              <a:rPr sz="2800" spc="-4" dirty="0">
                <a:latin typeface="Arial" panose="020B0604020202020204" pitchFamily="34" charset="0"/>
                <a:cs typeface="Arial" panose="020B0604020202020204" pitchFamily="34" charset="0"/>
              </a:rPr>
              <a:t>ASHRAE has</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an </a:t>
            </a:r>
            <a:r>
              <a:rPr sz="2800" spc="-8" dirty="0">
                <a:latin typeface="Arial" panose="020B0604020202020204" pitchFamily="34" charset="0"/>
                <a:cs typeface="Arial" panose="020B0604020202020204" pitchFamily="34" charset="0"/>
              </a:rPr>
              <a:t>international presence</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 </a:t>
            </a:r>
            <a:r>
              <a:rPr lang="en-US" sz="2800" spc="-11" dirty="0">
                <a:latin typeface="Arial" panose="020B0604020202020204" pitchFamily="34" charset="0"/>
                <a:cs typeface="Arial" panose="020B0604020202020204" pitchFamily="34" charset="0"/>
              </a:rPr>
              <a:t>Members</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in </a:t>
            </a:r>
            <a:r>
              <a:rPr sz="2800" spc="-8" dirty="0">
                <a:latin typeface="Arial" panose="020B0604020202020204" pitchFamily="34" charset="0"/>
                <a:cs typeface="Arial" panose="020B0604020202020204" pitchFamily="34" charset="0"/>
              </a:rPr>
              <a:t>over</a:t>
            </a:r>
            <a:r>
              <a:rPr sz="2800" spc="-4" dirty="0">
                <a:latin typeface="Arial" panose="020B0604020202020204" pitchFamily="34" charset="0"/>
                <a:cs typeface="Arial" panose="020B0604020202020204" pitchFamily="34" charset="0"/>
              </a:rPr>
              <a:t> 130</a:t>
            </a:r>
            <a:r>
              <a:rPr sz="2800" spc="-11"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countries</a:t>
            </a:r>
            <a:endParaRPr lang="en-US" sz="2800" spc="-8" dirty="0">
              <a:latin typeface="Arial" panose="020B0604020202020204" pitchFamily="34" charset="0"/>
              <a:cs typeface="Arial" panose="020B0604020202020204" pitchFamily="34" charset="0"/>
            </a:endParaRPr>
          </a:p>
          <a:p>
            <a:pPr marL="242411" indent="-214313">
              <a:spcBef>
                <a:spcPts val="900"/>
              </a:spcBef>
              <a:buSzPct val="129166"/>
              <a:buFont typeface="Arial"/>
              <a:buChar char="•"/>
              <a:tabLst>
                <a:tab pos="242888" algn="l"/>
              </a:tabLst>
            </a:pPr>
            <a:endParaRPr sz="1600" dirty="0">
              <a:latin typeface="Arial" panose="020B0604020202020204" pitchFamily="34" charset="0"/>
              <a:cs typeface="Arial" panose="020B0604020202020204" pitchFamily="34" charset="0"/>
            </a:endParaRPr>
          </a:p>
          <a:p>
            <a:pPr marL="242411" indent="-214313">
              <a:spcBef>
                <a:spcPts val="915"/>
              </a:spcBef>
              <a:buSzPct val="129166"/>
              <a:buFont typeface="Arial"/>
              <a:buChar char="•"/>
              <a:tabLst>
                <a:tab pos="242888" algn="l"/>
              </a:tabLst>
            </a:pPr>
            <a:r>
              <a:rPr sz="2800" spc="-4" dirty="0">
                <a:latin typeface="Arial" panose="020B0604020202020204" pitchFamily="34" charset="0"/>
                <a:cs typeface="Arial" panose="020B0604020202020204" pitchFamily="34" charset="0"/>
              </a:rPr>
              <a:t>ASHRAE is the</a:t>
            </a:r>
            <a:r>
              <a:rPr sz="2800"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standards</a:t>
            </a:r>
            <a:r>
              <a:rPr sz="2800" spc="-4" dirty="0">
                <a:latin typeface="Arial" panose="020B0604020202020204" pitchFamily="34" charset="0"/>
                <a:cs typeface="Arial" panose="020B0604020202020204" pitchFamily="34" charset="0"/>
              </a:rPr>
              <a:t> authority </a:t>
            </a:r>
            <a:r>
              <a:rPr sz="2800" spc="-15" dirty="0">
                <a:latin typeface="Arial" panose="020B0604020202020204" pitchFamily="34" charset="0"/>
                <a:cs typeface="Arial" panose="020B0604020202020204" pitchFamily="34" charset="0"/>
              </a:rPr>
              <a:t>for</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energy</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usage</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and</a:t>
            </a:r>
            <a:r>
              <a:rPr sz="2800" spc="-8" dirty="0">
                <a:latin typeface="Arial" panose="020B0604020202020204" pitchFamily="34" charset="0"/>
                <a:cs typeface="Arial" panose="020B0604020202020204" pitchFamily="34" charset="0"/>
              </a:rPr>
              <a:t> efficiency</a:t>
            </a:r>
            <a:r>
              <a:rPr sz="2800" spc="-4" dirty="0">
                <a:latin typeface="Arial" panose="020B0604020202020204" pitchFamily="34" charset="0"/>
                <a:cs typeface="Arial" panose="020B0604020202020204" pitchFamily="34" charset="0"/>
              </a:rPr>
              <a:t> in buildings</a:t>
            </a:r>
            <a:endParaRPr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11D7BE8-0D9C-4CC6-B13B-0BAC991001AC}"/>
              </a:ext>
            </a:extLst>
          </p:cNvPr>
          <p:cNvSpPr txBox="1"/>
          <p:nvPr/>
        </p:nvSpPr>
        <p:spPr>
          <a:xfrm>
            <a:off x="2275498" y="232333"/>
            <a:ext cx="7641003" cy="584775"/>
          </a:xfrm>
          <a:prstGeom prst="rect">
            <a:avLst/>
          </a:prstGeom>
          <a:noFill/>
        </p:spPr>
        <p:txBody>
          <a:bodyPr wrap="none" rtlCol="0">
            <a:spAutoFit/>
          </a:bodyPr>
          <a:lstStyle/>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is Carbon important to ASHRAE?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979" y="1165107"/>
            <a:ext cx="5109686" cy="370775"/>
          </a:xfrm>
          <a:prstGeom prst="rect">
            <a:avLst/>
          </a:prstGeom>
        </p:spPr>
        <p:txBody>
          <a:bodyPr vert="horz" wrap="square" lIns="0" tIns="12859" rIns="0" bIns="0" rtlCol="0">
            <a:spAutoFit/>
          </a:bodyPr>
          <a:lstStyle/>
          <a:p>
            <a:pPr marL="9525">
              <a:spcBef>
                <a:spcPts val="101"/>
              </a:spcBef>
            </a:pPr>
            <a:r>
              <a:rPr sz="2325" b="0" spc="34" dirty="0">
                <a:latin typeface="Calibri Light"/>
                <a:cs typeface="Calibri Light"/>
              </a:rPr>
              <a:t>What</a:t>
            </a:r>
            <a:r>
              <a:rPr sz="2325" b="0" spc="4" dirty="0">
                <a:latin typeface="Calibri Light"/>
                <a:cs typeface="Calibri Light"/>
              </a:rPr>
              <a:t> </a:t>
            </a:r>
            <a:r>
              <a:rPr sz="2325" b="0" spc="23" dirty="0">
                <a:latin typeface="Calibri Light"/>
                <a:cs typeface="Calibri Light"/>
              </a:rPr>
              <a:t>is</a:t>
            </a:r>
            <a:r>
              <a:rPr sz="2325" b="0" spc="4" dirty="0">
                <a:latin typeface="Calibri Light"/>
                <a:cs typeface="Calibri Light"/>
              </a:rPr>
              <a:t> </a:t>
            </a:r>
            <a:r>
              <a:rPr sz="2325" b="0" spc="38" dirty="0">
                <a:latin typeface="Calibri Light"/>
                <a:cs typeface="Calibri Light"/>
              </a:rPr>
              <a:t>ASHRAE</a:t>
            </a:r>
            <a:r>
              <a:rPr sz="2325" b="0" spc="4" dirty="0">
                <a:latin typeface="Calibri Light"/>
                <a:cs typeface="Calibri Light"/>
              </a:rPr>
              <a:t> </a:t>
            </a:r>
            <a:r>
              <a:rPr sz="2325" b="0" spc="38" dirty="0">
                <a:latin typeface="Calibri Light"/>
                <a:cs typeface="Calibri Light"/>
              </a:rPr>
              <a:t>TFBD</a:t>
            </a:r>
            <a:r>
              <a:rPr sz="2325" b="0" spc="11" dirty="0">
                <a:latin typeface="Calibri Light"/>
                <a:cs typeface="Calibri Light"/>
              </a:rPr>
              <a:t> </a:t>
            </a:r>
            <a:r>
              <a:rPr sz="2325" b="0" spc="34" dirty="0">
                <a:latin typeface="Calibri Light"/>
                <a:cs typeface="Calibri Light"/>
              </a:rPr>
              <a:t>Going</a:t>
            </a:r>
            <a:r>
              <a:rPr sz="2325" b="0" spc="4" dirty="0">
                <a:latin typeface="Calibri Light"/>
                <a:cs typeface="Calibri Light"/>
              </a:rPr>
              <a:t> </a:t>
            </a:r>
            <a:r>
              <a:rPr sz="2325" b="0" spc="19" dirty="0">
                <a:latin typeface="Calibri Light"/>
                <a:cs typeface="Calibri Light"/>
              </a:rPr>
              <a:t>to</a:t>
            </a:r>
            <a:r>
              <a:rPr sz="2325" b="0" spc="15" dirty="0">
                <a:latin typeface="Calibri Light"/>
                <a:cs typeface="Calibri Light"/>
              </a:rPr>
              <a:t> </a:t>
            </a:r>
            <a:r>
              <a:rPr sz="2325" b="0" spc="34" dirty="0">
                <a:latin typeface="Calibri Light"/>
                <a:cs typeface="Calibri Light"/>
              </a:rPr>
              <a:t>be</a:t>
            </a:r>
            <a:r>
              <a:rPr sz="2325" b="0" spc="11" dirty="0">
                <a:latin typeface="Calibri Light"/>
                <a:cs typeface="Calibri Light"/>
              </a:rPr>
              <a:t> </a:t>
            </a:r>
            <a:r>
              <a:rPr sz="2325" b="0" spc="34" dirty="0">
                <a:latin typeface="Calibri Light"/>
                <a:cs typeface="Calibri Light"/>
              </a:rPr>
              <a:t>Doing?</a:t>
            </a:r>
            <a:endParaRPr sz="2325">
              <a:latin typeface="Calibri Light"/>
              <a:cs typeface="Calibri Light"/>
            </a:endParaRPr>
          </a:p>
        </p:txBody>
      </p:sp>
      <p:sp>
        <p:nvSpPr>
          <p:cNvPr id="3" name="object 3"/>
          <p:cNvSpPr txBox="1"/>
          <p:nvPr/>
        </p:nvSpPr>
        <p:spPr>
          <a:xfrm>
            <a:off x="609600" y="1295400"/>
            <a:ext cx="10820400" cy="4961647"/>
          </a:xfrm>
          <a:prstGeom prst="rect">
            <a:avLst/>
          </a:prstGeom>
        </p:spPr>
        <p:txBody>
          <a:bodyPr vert="horz" wrap="square" lIns="0" tIns="7144" rIns="0" bIns="0" rtlCol="0">
            <a:spAutoFit/>
          </a:bodyPr>
          <a:lstStyle/>
          <a:p>
            <a:pPr marL="223361" marR="746760" indent="-214313">
              <a:lnSpc>
                <a:spcPct val="100800"/>
              </a:lnSpc>
              <a:spcBef>
                <a:spcPts val="56"/>
              </a:spcBef>
              <a:buSzPct val="129166"/>
              <a:buFont typeface="Arial"/>
              <a:buChar char="•"/>
              <a:tabLst>
                <a:tab pos="223838" algn="l"/>
              </a:tabLst>
            </a:pPr>
            <a:r>
              <a:rPr lang="en-US" sz="2800" spc="-8" dirty="0">
                <a:latin typeface="Arial" panose="020B0604020202020204" pitchFamily="34" charset="0"/>
                <a:cs typeface="Arial" panose="020B0604020202020204" pitchFamily="34" charset="0"/>
              </a:rPr>
              <a:t>Find</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and</a:t>
            </a:r>
            <a:r>
              <a:rPr sz="2800" spc="8"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engage</a:t>
            </a:r>
            <a:r>
              <a:rPr sz="2800" spc="11"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individuals/groups/organizations</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with</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pertinent </a:t>
            </a:r>
            <a:r>
              <a:rPr sz="2800" spc="-398"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skills/knowledge/expertise</a:t>
            </a:r>
            <a:endParaRPr sz="2800" dirty="0">
              <a:latin typeface="Arial" panose="020B0604020202020204" pitchFamily="34" charset="0"/>
              <a:cs typeface="Arial" panose="020B0604020202020204" pitchFamily="34" charset="0"/>
            </a:endParaRPr>
          </a:p>
          <a:p>
            <a:pPr marL="223361" marR="3810" indent="-214313">
              <a:lnSpc>
                <a:spcPct val="100800"/>
              </a:lnSpc>
              <a:spcBef>
                <a:spcPts val="900"/>
              </a:spcBef>
              <a:buSzPct val="129166"/>
              <a:buFont typeface="Arial"/>
              <a:buChar char="•"/>
              <a:tabLst>
                <a:tab pos="223838" algn="l"/>
              </a:tabLst>
            </a:pPr>
            <a:r>
              <a:rPr sz="2800" spc="-8" dirty="0">
                <a:latin typeface="Arial" panose="020B0604020202020204" pitchFamily="34" charset="0"/>
                <a:cs typeface="Arial" panose="020B0604020202020204" pitchFamily="34" charset="0"/>
              </a:rPr>
              <a:t>Provide </a:t>
            </a:r>
            <a:r>
              <a:rPr sz="2800" spc="-11" dirty="0">
                <a:latin typeface="Arial" panose="020B0604020202020204" pitchFamily="34" charset="0"/>
                <a:cs typeface="Arial" panose="020B0604020202020204" pitchFamily="34" charset="0"/>
              </a:rPr>
              <a:t>information</a:t>
            </a:r>
            <a:r>
              <a:rPr sz="2800" spc="-8"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to </a:t>
            </a:r>
            <a:r>
              <a:rPr sz="2800" spc="-4" dirty="0">
                <a:latin typeface="Arial" panose="020B0604020202020204" pitchFamily="34" charset="0"/>
                <a:cs typeface="Arial" panose="020B0604020202020204" pitchFamily="34" charset="0"/>
              </a:rPr>
              <a:t>policy </a:t>
            </a:r>
            <a:r>
              <a:rPr sz="2800" spc="-19" dirty="0">
                <a:latin typeface="Arial" panose="020B0604020202020204" pitchFamily="34" charset="0"/>
                <a:cs typeface="Arial" panose="020B0604020202020204" pitchFamily="34" charset="0"/>
              </a:rPr>
              <a:t>makers</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on</a:t>
            </a:r>
            <a:r>
              <a:rPr sz="2800" spc="-8" dirty="0">
                <a:latin typeface="Arial" panose="020B0604020202020204" pitchFamily="34" charset="0"/>
                <a:cs typeface="Arial" panose="020B0604020202020204" pitchFamily="34" charset="0"/>
              </a:rPr>
              <a:t> how</a:t>
            </a:r>
            <a:r>
              <a:rPr sz="2800" spc="-11"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they </a:t>
            </a:r>
            <a:r>
              <a:rPr sz="2800" spc="-8" dirty="0">
                <a:latin typeface="Arial" panose="020B0604020202020204" pitchFamily="34" charset="0"/>
                <a:cs typeface="Arial" panose="020B0604020202020204" pitchFamily="34" charset="0"/>
              </a:rPr>
              <a:t>might achieve</a:t>
            </a:r>
            <a:r>
              <a:rPr sz="2800" spc="-4" dirty="0">
                <a:latin typeface="Arial" panose="020B0604020202020204" pitchFamily="34" charset="0"/>
                <a:cs typeface="Arial" panose="020B0604020202020204" pitchFamily="34" charset="0"/>
              </a:rPr>
              <a:t> the </a:t>
            </a:r>
            <a:r>
              <a:rPr lang="en-US" sz="2800" spc="-4" dirty="0">
                <a:latin typeface="Arial" panose="020B0604020202020204" pitchFamily="34" charset="0"/>
                <a:cs typeface="Arial" panose="020B0604020202020204" pitchFamily="34" charset="0"/>
              </a:rPr>
              <a:t>established </a:t>
            </a:r>
            <a:r>
              <a:rPr sz="2800" spc="-8" dirty="0">
                <a:latin typeface="Arial" panose="020B0604020202020204" pitchFamily="34" charset="0"/>
                <a:cs typeface="Arial" panose="020B0604020202020204" pitchFamily="34" charset="0"/>
              </a:rPr>
              <a:t>goals</a:t>
            </a:r>
            <a:endParaRPr sz="2800" dirty="0">
              <a:latin typeface="Arial" panose="020B0604020202020204" pitchFamily="34" charset="0"/>
              <a:cs typeface="Arial" panose="020B0604020202020204" pitchFamily="34" charset="0"/>
            </a:endParaRPr>
          </a:p>
          <a:p>
            <a:pPr marL="223361" marR="253841" indent="-214313">
              <a:lnSpc>
                <a:spcPts val="2108"/>
              </a:lnSpc>
              <a:spcBef>
                <a:spcPts val="1013"/>
              </a:spcBef>
              <a:buSzPct val="129166"/>
              <a:buFont typeface="Arial"/>
              <a:buChar char="•"/>
              <a:tabLst>
                <a:tab pos="223838" algn="l"/>
              </a:tabLst>
            </a:pPr>
            <a:r>
              <a:rPr sz="2800" spc="-8" dirty="0">
                <a:latin typeface="Arial" panose="020B0604020202020204" pitchFamily="34" charset="0"/>
                <a:cs typeface="Arial" panose="020B0604020202020204" pitchFamily="34" charset="0"/>
              </a:rPr>
              <a:t>Provide recommendations </a:t>
            </a:r>
            <a:r>
              <a:rPr sz="2800" spc="-4" dirty="0">
                <a:latin typeface="Arial" panose="020B0604020202020204" pitchFamily="34" charset="0"/>
                <a:cs typeface="Arial" panose="020B0604020202020204" pitchFamily="34" charset="0"/>
              </a:rPr>
              <a:t>and</a:t>
            </a:r>
            <a:r>
              <a:rPr sz="2800" spc="-8" dirty="0">
                <a:latin typeface="Arial" panose="020B0604020202020204" pitchFamily="34" charset="0"/>
                <a:cs typeface="Arial" panose="020B0604020202020204" pitchFamily="34" charset="0"/>
              </a:rPr>
              <a:t> practices </a:t>
            </a:r>
            <a:r>
              <a:rPr lang="en-US" sz="2800" spc="-8" dirty="0">
                <a:latin typeface="Arial" panose="020B0604020202020204" pitchFamily="34" charset="0"/>
                <a:cs typeface="Arial" panose="020B0604020202020204" pitchFamily="34" charset="0"/>
              </a:rPr>
              <a:t>to</a:t>
            </a:r>
            <a:r>
              <a:rPr sz="2800" spc="-8" dirty="0">
                <a:latin typeface="Arial" panose="020B0604020202020204" pitchFamily="34" charset="0"/>
                <a:cs typeface="Arial" panose="020B0604020202020204" pitchFamily="34" charset="0"/>
              </a:rPr>
              <a:t> industry</a:t>
            </a:r>
            <a:r>
              <a:rPr lang="en-US" sz="2800" spc="-4"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stakeholders</a:t>
            </a:r>
            <a:endParaRPr sz="2800" dirty="0">
              <a:latin typeface="Arial" panose="020B0604020202020204" pitchFamily="34" charset="0"/>
              <a:cs typeface="Arial" panose="020B0604020202020204" pitchFamily="34" charset="0"/>
            </a:endParaRPr>
          </a:p>
          <a:p>
            <a:pPr marL="808673" lvl="1" indent="-457200">
              <a:spcBef>
                <a:spcPts val="923"/>
              </a:spcBef>
              <a:buFont typeface="Wingdings" panose="05000000000000000000" pitchFamily="2" charset="2"/>
              <a:buChar char="ü"/>
              <a:tabLst>
                <a:tab pos="609124" algn="l"/>
              </a:tabLst>
            </a:pPr>
            <a:r>
              <a:rPr sz="2800" spc="-4" dirty="0">
                <a:latin typeface="Arial" panose="020B0604020202020204" pitchFamily="34" charset="0"/>
                <a:cs typeface="Arial" panose="020B0604020202020204" pitchFamily="34" charset="0"/>
              </a:rPr>
              <a:t>Identify</a:t>
            </a:r>
            <a:r>
              <a:rPr sz="2800" spc="-11"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existing</a:t>
            </a:r>
            <a:r>
              <a:rPr sz="2800" spc="-11"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portfolio </a:t>
            </a:r>
            <a:r>
              <a:rPr sz="2800" spc="-4" dirty="0">
                <a:latin typeface="Arial" panose="020B0604020202020204" pitchFamily="34" charset="0"/>
                <a:cs typeface="Arial" panose="020B0604020202020204" pitchFamily="34" charset="0"/>
              </a:rPr>
              <a:t>of</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technical</a:t>
            </a:r>
            <a:r>
              <a:rPr sz="2800" spc="-8" dirty="0">
                <a:latin typeface="Arial" panose="020B0604020202020204" pitchFamily="34" charset="0"/>
                <a:cs typeface="Arial" panose="020B0604020202020204" pitchFamily="34" charset="0"/>
              </a:rPr>
              <a:t> resources</a:t>
            </a:r>
            <a:endParaRPr sz="2800" dirty="0">
              <a:latin typeface="Arial" panose="020B0604020202020204" pitchFamily="34" charset="0"/>
              <a:cs typeface="Arial" panose="020B0604020202020204" pitchFamily="34" charset="0"/>
            </a:endParaRPr>
          </a:p>
          <a:p>
            <a:pPr marL="808673" lvl="1" indent="-457200">
              <a:buFont typeface="Wingdings" panose="05000000000000000000" pitchFamily="2" charset="2"/>
              <a:buChar char="ü"/>
              <a:tabLst>
                <a:tab pos="609124" algn="l"/>
              </a:tabLst>
            </a:pPr>
            <a:r>
              <a:rPr sz="2800" spc="-8" dirty="0">
                <a:latin typeface="Arial" panose="020B0604020202020204" pitchFamily="34" charset="0"/>
                <a:cs typeface="Arial" panose="020B0604020202020204" pitchFamily="34" charset="0"/>
              </a:rPr>
              <a:t>Packag</a:t>
            </a:r>
            <a:r>
              <a:rPr lang="en-US" sz="2800" spc="-8" dirty="0">
                <a:latin typeface="Arial" panose="020B0604020202020204" pitchFamily="34" charset="0"/>
                <a:cs typeface="Arial" panose="020B0604020202020204" pitchFamily="34" charset="0"/>
              </a:rPr>
              <a:t>e</a:t>
            </a:r>
            <a:r>
              <a:rPr sz="2800" spc="-15"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these</a:t>
            </a:r>
            <a:r>
              <a:rPr sz="2800" spc="-4" dirty="0">
                <a:latin typeface="Arial" panose="020B0604020202020204" pitchFamily="34" charset="0"/>
                <a:cs typeface="Arial" panose="020B0604020202020204" pitchFamily="34" charset="0"/>
              </a:rPr>
              <a:t> technical</a:t>
            </a:r>
            <a:r>
              <a:rPr sz="2800" spc="-8" dirty="0">
                <a:latin typeface="Arial" panose="020B0604020202020204" pitchFamily="34" charset="0"/>
                <a:cs typeface="Arial" panose="020B0604020202020204" pitchFamily="34" charset="0"/>
              </a:rPr>
              <a:t> resources</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in</a:t>
            </a:r>
            <a:r>
              <a:rPr sz="2800" spc="-8"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a</a:t>
            </a:r>
            <a:r>
              <a:rPr sz="2800" spc="-8"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useful</a:t>
            </a:r>
            <a:r>
              <a:rPr sz="2800" spc="-8" dirty="0">
                <a:latin typeface="Arial" panose="020B0604020202020204" pitchFamily="34" charset="0"/>
                <a:cs typeface="Arial" panose="020B0604020202020204" pitchFamily="34" charset="0"/>
              </a:rPr>
              <a:t> </a:t>
            </a:r>
            <a:r>
              <a:rPr sz="2800" spc="-19" dirty="0">
                <a:latin typeface="Arial" panose="020B0604020202020204" pitchFamily="34" charset="0"/>
                <a:cs typeface="Arial" panose="020B0604020202020204" pitchFamily="34" charset="0"/>
              </a:rPr>
              <a:t>way</a:t>
            </a:r>
            <a:endParaRPr sz="2800" dirty="0">
              <a:latin typeface="Arial" panose="020B0604020202020204" pitchFamily="34" charset="0"/>
              <a:cs typeface="Arial" panose="020B0604020202020204" pitchFamily="34" charset="0"/>
            </a:endParaRPr>
          </a:p>
          <a:p>
            <a:pPr marL="808673" lvl="1" indent="-457200">
              <a:buFont typeface="Wingdings" panose="05000000000000000000" pitchFamily="2" charset="2"/>
              <a:buChar char="ü"/>
              <a:tabLst>
                <a:tab pos="609124" algn="l"/>
              </a:tabLst>
            </a:pPr>
            <a:r>
              <a:rPr sz="2800" spc="-8" dirty="0">
                <a:latin typeface="Arial" panose="020B0604020202020204" pitchFamily="34" charset="0"/>
                <a:cs typeface="Arial" panose="020B0604020202020204" pitchFamily="34" charset="0"/>
              </a:rPr>
              <a:t>Provid</a:t>
            </a:r>
            <a:r>
              <a:rPr lang="en-US" sz="2800" spc="-8" dirty="0">
                <a:latin typeface="Arial" panose="020B0604020202020204" pitchFamily="34" charset="0"/>
                <a:cs typeface="Arial" panose="020B0604020202020204" pitchFamily="34" charset="0"/>
              </a:rPr>
              <a:t>e</a:t>
            </a:r>
            <a:r>
              <a:rPr sz="2800" spc="-8" dirty="0">
                <a:latin typeface="Arial" panose="020B0604020202020204" pitchFamily="34" charset="0"/>
                <a:cs typeface="Arial" panose="020B0604020202020204" pitchFamily="34" charset="0"/>
              </a:rPr>
              <a:t> tools</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on</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energy </a:t>
            </a:r>
            <a:r>
              <a:rPr sz="2800" spc="-15" dirty="0">
                <a:latin typeface="Arial" panose="020B0604020202020204" pitchFamily="34" charset="0"/>
                <a:cs typeface="Arial" panose="020B0604020202020204" pitchFamily="34" charset="0"/>
              </a:rPr>
              <a:t>efficiency,</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embodied</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carbon, and</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reducing </a:t>
            </a:r>
            <a:r>
              <a:rPr sz="2800" spc="-8" dirty="0">
                <a:latin typeface="Arial" panose="020B0604020202020204" pitchFamily="34" charset="0"/>
                <a:cs typeface="Arial" panose="020B0604020202020204" pitchFamily="34" charset="0"/>
              </a:rPr>
              <a:t>operational</a:t>
            </a:r>
            <a:r>
              <a:rPr sz="2800"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carbon</a:t>
            </a:r>
            <a:endParaRPr sz="2800" dirty="0">
              <a:latin typeface="Arial" panose="020B0604020202020204" pitchFamily="34" charset="0"/>
              <a:cs typeface="Arial" panose="020B0604020202020204" pitchFamily="34" charset="0"/>
            </a:endParaRPr>
          </a:p>
          <a:p>
            <a:pPr marL="808673" lvl="1" indent="-457200">
              <a:buFont typeface="Wingdings" panose="05000000000000000000" pitchFamily="2" charset="2"/>
              <a:buChar char="ü"/>
              <a:tabLst>
                <a:tab pos="609124" algn="l"/>
              </a:tabLst>
            </a:pPr>
            <a:r>
              <a:rPr sz="2800" spc="-4" dirty="0">
                <a:latin typeface="Arial" panose="020B0604020202020204" pitchFamily="34" charset="0"/>
                <a:cs typeface="Arial" panose="020B0604020202020204" pitchFamily="34" charset="0"/>
              </a:rPr>
              <a:t>Identify</a:t>
            </a:r>
            <a:r>
              <a:rPr sz="2800" spc="-8" dirty="0">
                <a:latin typeface="Arial" panose="020B0604020202020204" pitchFamily="34" charset="0"/>
                <a:cs typeface="Arial" panose="020B0604020202020204" pitchFamily="34" charset="0"/>
              </a:rPr>
              <a:t> knowledge</a:t>
            </a:r>
            <a:r>
              <a:rPr sz="2800" spc="4"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gaps</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and</a:t>
            </a:r>
            <a:r>
              <a:rPr sz="2800"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develop resources</a:t>
            </a:r>
            <a:r>
              <a:rPr sz="2800" spc="4" dirty="0">
                <a:latin typeface="Arial" panose="020B0604020202020204" pitchFamily="34" charset="0"/>
                <a:cs typeface="Arial" panose="020B0604020202020204" pitchFamily="34" charset="0"/>
              </a:rPr>
              <a:t> </a:t>
            </a:r>
            <a:r>
              <a:rPr sz="2800" spc="-8" dirty="0">
                <a:latin typeface="Arial" panose="020B0604020202020204" pitchFamily="34" charset="0"/>
                <a:cs typeface="Arial" panose="020B0604020202020204" pitchFamily="34" charset="0"/>
              </a:rPr>
              <a:t>to</a:t>
            </a:r>
            <a:r>
              <a:rPr sz="2800" spc="-4" dirty="0">
                <a:latin typeface="Arial" panose="020B0604020202020204" pitchFamily="34" charset="0"/>
                <a:cs typeface="Arial" panose="020B0604020202020204" pitchFamily="34" charset="0"/>
              </a:rPr>
              <a:t> address</a:t>
            </a:r>
            <a:r>
              <a:rPr sz="2800" spc="4" dirty="0">
                <a:latin typeface="Arial" panose="020B0604020202020204" pitchFamily="34" charset="0"/>
                <a:cs typeface="Arial" panose="020B0604020202020204" pitchFamily="34" charset="0"/>
              </a:rPr>
              <a:t> </a:t>
            </a:r>
            <a:r>
              <a:rPr sz="2800" spc="-4" dirty="0">
                <a:latin typeface="Arial" panose="020B0604020202020204" pitchFamily="34" charset="0"/>
                <a:cs typeface="Arial" panose="020B0604020202020204" pitchFamily="34" charset="0"/>
              </a:rPr>
              <a:t>those</a:t>
            </a:r>
            <a:r>
              <a:rPr sz="2800" dirty="0">
                <a:latin typeface="Arial" panose="020B0604020202020204" pitchFamily="34" charset="0"/>
                <a:cs typeface="Arial" panose="020B0604020202020204" pitchFamily="34" charset="0"/>
              </a:rPr>
              <a:t> </a:t>
            </a:r>
            <a:r>
              <a:rPr sz="2800" spc="-11" dirty="0">
                <a:latin typeface="Arial" panose="020B0604020202020204" pitchFamily="34" charset="0"/>
                <a:cs typeface="Arial" panose="020B0604020202020204" pitchFamily="34" charset="0"/>
              </a:rPr>
              <a:t>gaps</a:t>
            </a:r>
            <a:endParaRPr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C56CF78-04F6-407E-94E0-3F7BA8757AD8}"/>
              </a:ext>
            </a:extLst>
          </p:cNvPr>
          <p:cNvSpPr txBox="1"/>
          <p:nvPr/>
        </p:nvSpPr>
        <p:spPr>
          <a:xfrm>
            <a:off x="453390" y="222798"/>
            <a:ext cx="1128522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Objectives of Task Force for Building Decarbonization</a:t>
            </a:r>
          </a:p>
        </p:txBody>
      </p:sp>
      <p:pic>
        <p:nvPicPr>
          <p:cNvPr id="5" name="Picture 4">
            <a:extLst>
              <a:ext uri="{FF2B5EF4-FFF2-40B4-BE49-F238E27FC236}">
                <a16:creationId xmlns:a16="http://schemas.microsoft.com/office/drawing/2014/main" id="{A6376124-7C5C-4AB4-B599-9D562013797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1608" r="11720"/>
          <a:stretch/>
        </p:blipFill>
        <p:spPr>
          <a:xfrm>
            <a:off x="5311702" y="-17032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6509</TotalTime>
  <Words>2026</Words>
  <Application>Microsoft Office PowerPoint</Application>
  <PresentationFormat>Widescreen</PresentationFormat>
  <Paragraphs>286</Paragraphs>
  <Slides>30</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Courier New</vt:lpstr>
      <vt:lpstr>Times New Roman</vt:lpstr>
      <vt:lpstr>Wingdings</vt:lpstr>
      <vt:lpstr>Office Theme</vt:lpstr>
      <vt:lpstr>1_Office Theme</vt:lpstr>
      <vt:lpstr>PowerPoint Presentation</vt:lpstr>
      <vt:lpstr>Formation of the Task Force for Building Decarbonization</vt:lpstr>
      <vt:lpstr>PowerPoint Presentation</vt:lpstr>
      <vt:lpstr>Why is ASHRAE Doing This?</vt:lpstr>
      <vt:lpstr>Decarbonizing End Uses:  DOE priorities </vt:lpstr>
      <vt:lpstr>Building Decarbonization Issues</vt:lpstr>
      <vt:lpstr>PowerPoint Presentation</vt:lpstr>
      <vt:lpstr>PowerPoint Presentation</vt:lpstr>
      <vt:lpstr>What is ASHRAE TFBD Going to be Doing?</vt:lpstr>
      <vt:lpstr>How is the Task Force Going to Accomplish This?</vt:lpstr>
      <vt:lpstr>The Process</vt:lpstr>
      <vt:lpstr>PowerPoint Presentation</vt:lpstr>
      <vt:lpstr>What is Each Working Group Doing?</vt:lpstr>
      <vt:lpstr>What is Each Working Group Doing?</vt:lpstr>
      <vt:lpstr>What is Each Working Group Doing?</vt:lpstr>
      <vt:lpstr>What is Each Working Group Doing?</vt:lpstr>
      <vt:lpstr>PowerPoint Presentation</vt:lpstr>
      <vt:lpstr>What is Each Working Group Doing?</vt:lpstr>
      <vt:lpstr>What is Each Working Group Doing?</vt:lpstr>
      <vt:lpstr>Training and Education Working Group</vt:lpstr>
      <vt:lpstr>What is Each Working Group Doing?</vt:lpstr>
      <vt:lpstr>What is Each Working Group Doing?</vt:lpstr>
      <vt:lpstr>PowerPoint Presentation</vt:lpstr>
      <vt:lpstr>The Process</vt:lpstr>
      <vt:lpstr>The Process</vt:lpstr>
      <vt:lpstr>The Process</vt:lpstr>
      <vt:lpstr>The Process</vt:lpstr>
      <vt:lpstr>The Process</vt:lpstr>
      <vt:lpstr>The 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ASHRAE TFBD Overview Presentation</dc:title>
  <dc:creator>Kent Peterson</dc:creator>
  <cp:lastModifiedBy>Terry Townsend</cp:lastModifiedBy>
  <cp:revision>152</cp:revision>
  <cp:lastPrinted>2021-08-02T01:59:41Z</cp:lastPrinted>
  <dcterms:created xsi:type="dcterms:W3CDTF">2021-05-19T13:46:25Z</dcterms:created>
  <dcterms:modified xsi:type="dcterms:W3CDTF">2022-02-02T15:09:26Z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2021-05-17T00:00:00Z</vt:filetime>
  </property>
  <property fmtid="{D5CDD505-2E9C-101B-9397-08002B2CF9AE}" pid="3" name="Creator">
    <vt:lpwstr>PowerPoint</vt:lpwstr>
  </property>
  <property fmtid="{D5CDD505-2E9C-101B-9397-08002B2CF9AE}" pid="4" name="LastSaved">
    <vt:filetime>2021-05-19T00:00:00Z</vt:filetime>
  </property>
</Properties>
</file>